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1"/>
  </p:notesMasterIdLst>
  <p:sldIdLst>
    <p:sldId id="256" r:id="rId2"/>
    <p:sldId id="264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5143500" type="screen16x9"/>
  <p:notesSz cx="6858000" cy="9144000"/>
  <p:embeddedFontLst>
    <p:embeddedFont>
      <p:font typeface="Poppins Bold" panose="020B0604020202020204" charset="0"/>
      <p:bold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AF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12CDBD2-3C14-8FBE-A10F-070BCE08B73F}" v="56" dt="2026-05-06T10:54:45.6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38" d="100"/>
          <a:sy n="138" d="100"/>
        </p:scale>
        <p:origin x="834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9495F8-5B7A-4034-A997-9F737468ED70}" type="doc">
      <dgm:prSet loTypeId="urn:microsoft.com/office/officeart/2005/8/layout/chevron2" loCatId="process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it-IT"/>
        </a:p>
      </dgm:t>
    </dgm:pt>
    <dgm:pt modelId="{329EA066-1D48-4A48-ACE9-3F5A86D1E1D7}">
      <dgm:prSet phldrT="[Testo]" phldr="0"/>
      <dgm:spPr/>
      <dgm:t>
        <a:bodyPr/>
        <a:lstStyle/>
        <a:p>
          <a:pPr rtl="0"/>
          <a:r>
            <a:rPr lang="it-IT" b="1">
              <a:latin typeface="Arial"/>
            </a:rPr>
            <a:t>4 FEBBRAIO 2026</a:t>
          </a:r>
        </a:p>
      </dgm:t>
    </dgm:pt>
    <dgm:pt modelId="{287085F4-0553-4B81-812D-23EC3A288AC5}" type="parTrans" cxnId="{FE7D7DEA-524F-46ED-AC18-D564D3C8FA06}">
      <dgm:prSet/>
      <dgm:spPr/>
      <dgm:t>
        <a:bodyPr/>
        <a:lstStyle/>
        <a:p>
          <a:endParaRPr lang="it-IT"/>
        </a:p>
      </dgm:t>
    </dgm:pt>
    <dgm:pt modelId="{FCA7AF3B-680B-4576-9310-4AFB0AE691B9}" type="sibTrans" cxnId="{FE7D7DEA-524F-46ED-AC18-D564D3C8FA06}">
      <dgm:prSet/>
      <dgm:spPr/>
      <dgm:t>
        <a:bodyPr/>
        <a:lstStyle/>
        <a:p>
          <a:endParaRPr lang="it-IT"/>
        </a:p>
      </dgm:t>
    </dgm:pt>
    <dgm:pt modelId="{8F5D7757-DAE9-4AC3-BB10-1011EC679485}">
      <dgm:prSet phldrT="[Testo]" phldr="0"/>
      <dgm:spPr/>
      <dgm:t>
        <a:bodyPr/>
        <a:lstStyle/>
        <a:p>
          <a:pPr rtl="0"/>
          <a:r>
            <a:rPr lang="it-IT" b="1" dirty="0">
              <a:latin typeface="Arial"/>
            </a:rPr>
            <a:t>IA PER FORMAZIONE E ORIENTAMENTO</a:t>
          </a:r>
          <a:endParaRPr lang="it-IT" b="1" dirty="0"/>
        </a:p>
      </dgm:t>
    </dgm:pt>
    <dgm:pt modelId="{01551DDA-AEBB-48B4-A33A-BADFBA77A38C}" type="parTrans" cxnId="{52A552BC-B9DD-44BE-8C30-2569B7F5ADD0}">
      <dgm:prSet/>
      <dgm:spPr/>
      <dgm:t>
        <a:bodyPr/>
        <a:lstStyle/>
        <a:p>
          <a:endParaRPr lang="it-IT"/>
        </a:p>
      </dgm:t>
    </dgm:pt>
    <dgm:pt modelId="{D85FFBF6-0D59-44A5-9958-92BDA9C554E2}" type="sibTrans" cxnId="{52A552BC-B9DD-44BE-8C30-2569B7F5ADD0}">
      <dgm:prSet/>
      <dgm:spPr/>
      <dgm:t>
        <a:bodyPr/>
        <a:lstStyle/>
        <a:p>
          <a:endParaRPr lang="it-IT"/>
        </a:p>
      </dgm:t>
    </dgm:pt>
    <dgm:pt modelId="{83E5890C-9376-47C7-88E5-3CE37CCD01A6}">
      <dgm:prSet phldrT="[Testo]" phldr="0"/>
      <dgm:spPr/>
      <dgm:t>
        <a:bodyPr/>
        <a:lstStyle/>
        <a:p>
          <a:pPr rtl="0"/>
          <a:r>
            <a:rPr lang="it-IT" dirty="0">
              <a:latin typeface="Arial"/>
            </a:rPr>
            <a:t>Partner di riferimento: DLTM e ALFA Liguria (soggetto in Convenzione del Comune della Spezia)</a:t>
          </a:r>
          <a:endParaRPr lang="it-IT" dirty="0"/>
        </a:p>
      </dgm:t>
    </dgm:pt>
    <dgm:pt modelId="{A04B935B-8391-48B7-BBA0-32AA9237F27C}" type="parTrans" cxnId="{8AFFFE58-C3C4-4DCF-8710-B7394EC5A7DB}">
      <dgm:prSet/>
      <dgm:spPr/>
      <dgm:t>
        <a:bodyPr/>
        <a:lstStyle/>
        <a:p>
          <a:endParaRPr lang="it-IT"/>
        </a:p>
      </dgm:t>
    </dgm:pt>
    <dgm:pt modelId="{5F7C1094-CE26-4FFF-805F-56010FF4BF83}" type="sibTrans" cxnId="{8AFFFE58-C3C4-4DCF-8710-B7394EC5A7DB}">
      <dgm:prSet/>
      <dgm:spPr/>
      <dgm:t>
        <a:bodyPr/>
        <a:lstStyle/>
        <a:p>
          <a:endParaRPr lang="it-IT"/>
        </a:p>
      </dgm:t>
    </dgm:pt>
    <dgm:pt modelId="{8C32F7DE-AFF5-4F5F-A467-00A2699EADAF}">
      <dgm:prSet phldrT="[Testo]" phldr="0"/>
      <dgm:spPr/>
      <dgm:t>
        <a:bodyPr/>
        <a:lstStyle/>
        <a:p>
          <a:pPr rtl="0"/>
          <a:r>
            <a:rPr lang="it-IT" b="1">
              <a:latin typeface="Arial"/>
            </a:rPr>
            <a:t>5 MARZO 2026</a:t>
          </a:r>
          <a:endParaRPr lang="it-IT" b="1"/>
        </a:p>
      </dgm:t>
    </dgm:pt>
    <dgm:pt modelId="{EDE49492-545D-4B94-8FDE-C6074A5A3F34}" type="parTrans" cxnId="{BE969503-3B73-40AB-A3C7-B14EC3C8FC5A}">
      <dgm:prSet/>
      <dgm:spPr/>
      <dgm:t>
        <a:bodyPr/>
        <a:lstStyle/>
        <a:p>
          <a:endParaRPr lang="it-IT"/>
        </a:p>
      </dgm:t>
    </dgm:pt>
    <dgm:pt modelId="{21ECD941-4EDA-4A84-B95A-41DFF29E77CC}" type="sibTrans" cxnId="{BE969503-3B73-40AB-A3C7-B14EC3C8FC5A}">
      <dgm:prSet/>
      <dgm:spPr/>
      <dgm:t>
        <a:bodyPr/>
        <a:lstStyle/>
        <a:p>
          <a:endParaRPr lang="it-IT"/>
        </a:p>
      </dgm:t>
    </dgm:pt>
    <dgm:pt modelId="{48B0E0A2-6FDC-4433-AC70-81EE42055F96}">
      <dgm:prSet phldrT="[Testo]" phldr="0"/>
      <dgm:spPr/>
      <dgm:t>
        <a:bodyPr/>
        <a:lstStyle/>
        <a:p>
          <a:pPr rtl="0"/>
          <a:r>
            <a:rPr lang="it-IT" b="1">
              <a:latin typeface="Arial"/>
            </a:rPr>
            <a:t>ECOSOSTENIBILITA' PER LE PROFESSIONI DEL MARE</a:t>
          </a:r>
          <a:endParaRPr lang="it-IT" b="1"/>
        </a:p>
      </dgm:t>
    </dgm:pt>
    <dgm:pt modelId="{F023EAC8-2D9A-4FCA-9C0E-4006272AE94F}" type="parTrans" cxnId="{6BEB831E-E33B-4CEF-AB68-3A5648C6627B}">
      <dgm:prSet/>
      <dgm:spPr/>
      <dgm:t>
        <a:bodyPr/>
        <a:lstStyle/>
        <a:p>
          <a:endParaRPr lang="it-IT"/>
        </a:p>
      </dgm:t>
    </dgm:pt>
    <dgm:pt modelId="{C849B640-7CA0-40EE-92D2-4797D51EFFC7}" type="sibTrans" cxnId="{6BEB831E-E33B-4CEF-AB68-3A5648C6627B}">
      <dgm:prSet/>
      <dgm:spPr/>
      <dgm:t>
        <a:bodyPr/>
        <a:lstStyle/>
        <a:p>
          <a:endParaRPr lang="it-IT"/>
        </a:p>
      </dgm:t>
    </dgm:pt>
    <dgm:pt modelId="{0BD92D96-9F02-47E2-A2FE-535E3DDA78BF}">
      <dgm:prSet phldrT="[Testo]" phldr="0"/>
      <dgm:spPr/>
      <dgm:t>
        <a:bodyPr/>
        <a:lstStyle/>
        <a:p>
          <a:pPr rtl="0"/>
          <a:r>
            <a:rPr lang="it-IT" dirty="0">
              <a:latin typeface="Arial"/>
            </a:rPr>
            <a:t>Partner di riferimento: </a:t>
          </a:r>
          <a:r>
            <a:rPr lang="it-IT" dirty="0"/>
            <a:t>CCIC e France </a:t>
          </a:r>
          <a:r>
            <a:rPr lang="it-IT" dirty="0" err="1"/>
            <a:t>Travail</a:t>
          </a:r>
          <a:r>
            <a:rPr lang="it-IT" dirty="0"/>
            <a:t> Corse, UNIPI (in convenzione con Provincia di Livorno)</a:t>
          </a:r>
        </a:p>
      </dgm:t>
    </dgm:pt>
    <dgm:pt modelId="{4571AFC7-BB43-4A64-A4A1-A0777273045F}" type="parTrans" cxnId="{D744122A-1A2B-42A9-BD08-6E1A5EE55647}">
      <dgm:prSet/>
      <dgm:spPr/>
      <dgm:t>
        <a:bodyPr/>
        <a:lstStyle/>
        <a:p>
          <a:endParaRPr lang="it-IT"/>
        </a:p>
      </dgm:t>
    </dgm:pt>
    <dgm:pt modelId="{CF06672A-7F87-4A8E-B177-E7F63BBCFBD2}" type="sibTrans" cxnId="{D744122A-1A2B-42A9-BD08-6E1A5EE55647}">
      <dgm:prSet/>
      <dgm:spPr/>
      <dgm:t>
        <a:bodyPr/>
        <a:lstStyle/>
        <a:p>
          <a:endParaRPr lang="it-IT"/>
        </a:p>
      </dgm:t>
    </dgm:pt>
    <dgm:pt modelId="{39D2321A-BAB7-409C-89E4-22632716DF96}">
      <dgm:prSet phldrT="[Testo]" phldr="0"/>
      <dgm:spPr/>
      <dgm:t>
        <a:bodyPr/>
        <a:lstStyle/>
        <a:p>
          <a:pPr rtl="0"/>
          <a:r>
            <a:rPr lang="it-IT" b="1">
              <a:latin typeface="Arial"/>
            </a:rPr>
            <a:t>17 MARZO 2026</a:t>
          </a:r>
          <a:endParaRPr lang="it-IT" b="1"/>
        </a:p>
      </dgm:t>
    </dgm:pt>
    <dgm:pt modelId="{423C923E-82EF-4D5E-BD96-AB2173F0A1F1}" type="parTrans" cxnId="{7F243836-B5ED-4347-8B62-35FEDF71A87F}">
      <dgm:prSet/>
      <dgm:spPr/>
      <dgm:t>
        <a:bodyPr/>
        <a:lstStyle/>
        <a:p>
          <a:endParaRPr lang="it-IT"/>
        </a:p>
      </dgm:t>
    </dgm:pt>
    <dgm:pt modelId="{D8FD87EC-3CD2-46AE-8E96-F144E7D26A52}" type="sibTrans" cxnId="{7F243836-B5ED-4347-8B62-35FEDF71A87F}">
      <dgm:prSet/>
      <dgm:spPr/>
      <dgm:t>
        <a:bodyPr/>
        <a:lstStyle/>
        <a:p>
          <a:endParaRPr lang="it-IT"/>
        </a:p>
      </dgm:t>
    </dgm:pt>
    <dgm:pt modelId="{3005A53D-C26E-4EC8-ACF2-BC272657EF02}">
      <dgm:prSet phldrT="[Testo]" phldr="0"/>
      <dgm:spPr/>
      <dgm:t>
        <a:bodyPr/>
        <a:lstStyle/>
        <a:p>
          <a:pPr rtl="0"/>
          <a:r>
            <a:rPr lang="it-IT" b="1">
              <a:latin typeface="Arial"/>
            </a:rPr>
            <a:t>PARI OPPORTUNITA' PER TUTTI E DI GENERE</a:t>
          </a:r>
          <a:endParaRPr lang="it-IT" b="1"/>
        </a:p>
      </dgm:t>
    </dgm:pt>
    <dgm:pt modelId="{E6047E88-2D57-4C5B-AF50-E81F721F0A18}" type="parTrans" cxnId="{3CABA6AB-8830-43D9-BDF5-D902572767A9}">
      <dgm:prSet/>
      <dgm:spPr/>
      <dgm:t>
        <a:bodyPr/>
        <a:lstStyle/>
        <a:p>
          <a:endParaRPr lang="it-IT"/>
        </a:p>
      </dgm:t>
    </dgm:pt>
    <dgm:pt modelId="{343FF2DF-8775-4F3C-A790-5386A9CDFE2D}" type="sibTrans" cxnId="{3CABA6AB-8830-43D9-BDF5-D902572767A9}">
      <dgm:prSet/>
      <dgm:spPr/>
      <dgm:t>
        <a:bodyPr/>
        <a:lstStyle/>
        <a:p>
          <a:endParaRPr lang="it-IT"/>
        </a:p>
      </dgm:t>
    </dgm:pt>
    <dgm:pt modelId="{E7C000E0-D2EB-4303-955B-754DBE18F353}">
      <dgm:prSet phldr="0"/>
      <dgm:spPr/>
      <dgm:t>
        <a:bodyPr/>
        <a:lstStyle/>
        <a:p>
          <a:pPr rtl="0"/>
          <a:r>
            <a:rPr lang="it-IT" dirty="0">
              <a:latin typeface="Arial"/>
            </a:rPr>
            <a:t>Partner di riferimento: </a:t>
          </a:r>
          <a:r>
            <a:rPr lang="it-IT" dirty="0"/>
            <a:t>Provincia di Livorno con PLIS e France </a:t>
          </a:r>
          <a:r>
            <a:rPr lang="it-IT" dirty="0" err="1"/>
            <a:t>Travail</a:t>
          </a:r>
          <a:r>
            <a:rPr lang="it-IT" dirty="0"/>
            <a:t> PACA</a:t>
          </a:r>
        </a:p>
      </dgm:t>
    </dgm:pt>
    <dgm:pt modelId="{B4E3FB8E-59CB-4E06-9C26-370D7672A498}" type="parTrans" cxnId="{911F051D-EA70-4468-A4DA-B9F0A42DC7CE}">
      <dgm:prSet/>
      <dgm:spPr/>
    </dgm:pt>
    <dgm:pt modelId="{C7F08D5D-9C14-441A-9E39-50D58B20F241}" type="sibTrans" cxnId="{911F051D-EA70-4468-A4DA-B9F0A42DC7CE}">
      <dgm:prSet/>
      <dgm:spPr/>
    </dgm:pt>
    <dgm:pt modelId="{1961C5EE-C500-4BB1-B75A-E2F1FBD12C66}">
      <dgm:prSet phldr="0"/>
      <dgm:spPr/>
      <dgm:t>
        <a:bodyPr/>
        <a:lstStyle/>
        <a:p>
          <a:pPr rtl="0"/>
          <a:r>
            <a:rPr lang="it-IT" sz="2200" b="1" dirty="0">
              <a:latin typeface="Arial"/>
            </a:rPr>
            <a:t>31 MARZO 2026</a:t>
          </a:r>
        </a:p>
      </dgm:t>
    </dgm:pt>
    <dgm:pt modelId="{85F87B07-9856-4819-8483-F8BF0EC3A179}" type="parTrans" cxnId="{6634D443-CC9F-4C25-A216-1272558F08C2}">
      <dgm:prSet/>
      <dgm:spPr/>
    </dgm:pt>
    <dgm:pt modelId="{D7910E7E-98C2-4304-8173-8FFEBDC02A09}" type="sibTrans" cxnId="{6634D443-CC9F-4C25-A216-1272558F08C2}">
      <dgm:prSet/>
      <dgm:spPr/>
    </dgm:pt>
    <dgm:pt modelId="{66C9D499-D7C9-40D0-8E0D-9FD0E4F9865A}">
      <dgm:prSet phldr="0"/>
      <dgm:spPr/>
      <dgm:t>
        <a:bodyPr/>
        <a:lstStyle/>
        <a:p>
          <a:pPr rtl="0"/>
          <a:r>
            <a:rPr lang="it-IT" sz="1800" b="1" dirty="0">
              <a:latin typeface="Arial"/>
            </a:rPr>
            <a:t>CRISI, TRANSIZIONI E RICONVERSIONI</a:t>
          </a:r>
        </a:p>
      </dgm:t>
    </dgm:pt>
    <dgm:pt modelId="{8ED223CF-7BCF-4776-BC35-F51076FF8E55}" type="parTrans" cxnId="{90973E29-428A-4B74-B2C0-BD0665D9FEAD}">
      <dgm:prSet/>
      <dgm:spPr/>
    </dgm:pt>
    <dgm:pt modelId="{774552A0-7439-4F02-ABD6-837382A51542}" type="sibTrans" cxnId="{90973E29-428A-4B74-B2C0-BD0665D9FEAD}">
      <dgm:prSet/>
      <dgm:spPr/>
    </dgm:pt>
    <dgm:pt modelId="{2281199C-1F3C-45B4-A4A7-56F4763683C8}">
      <dgm:prSet phldr="0"/>
      <dgm:spPr/>
      <dgm:t>
        <a:bodyPr/>
        <a:lstStyle/>
        <a:p>
          <a:pPr rtl="0"/>
          <a:r>
            <a:rPr lang="it-IT" sz="1800" dirty="0">
              <a:latin typeface="Arial"/>
            </a:rPr>
            <a:t>Partner di riferimento: </a:t>
          </a:r>
          <a:r>
            <a:rPr lang="it-IT" sz="1800" dirty="0"/>
            <a:t>ASPAL, Navigo e Provincia di Livorno con PLIS</a:t>
          </a:r>
        </a:p>
      </dgm:t>
    </dgm:pt>
    <dgm:pt modelId="{FE397C34-6E57-4144-BF9A-608FBC2059D7}" type="parTrans" cxnId="{A67BB897-34D5-463C-8240-8F1E05C6B92C}">
      <dgm:prSet/>
      <dgm:spPr/>
    </dgm:pt>
    <dgm:pt modelId="{8FF02FD2-F15E-40B2-AB79-C9B874D2E5F2}" type="sibTrans" cxnId="{A67BB897-34D5-463C-8240-8F1E05C6B92C}">
      <dgm:prSet/>
      <dgm:spPr/>
    </dgm:pt>
    <dgm:pt modelId="{AAA8668A-728D-4A5C-84E8-5BB853861476}">
      <dgm:prSet phldr="0"/>
      <dgm:spPr/>
      <dgm:t>
        <a:bodyPr/>
        <a:lstStyle/>
        <a:p>
          <a:pPr rtl="0"/>
          <a:r>
            <a:rPr lang="it-IT" sz="2200" b="1" dirty="0">
              <a:latin typeface="Arial"/>
            </a:rPr>
            <a:t>9 APRILE 2026</a:t>
          </a:r>
        </a:p>
      </dgm:t>
    </dgm:pt>
    <dgm:pt modelId="{9E51DA7F-B1DA-40F2-95CA-50132C3466DA}" type="parTrans" cxnId="{47372D52-4318-4FDB-B734-EBF0249C8C56}">
      <dgm:prSet/>
      <dgm:spPr/>
    </dgm:pt>
    <dgm:pt modelId="{EDD65E56-D5D2-4E3B-BE4E-D123C9AFFF33}" type="sibTrans" cxnId="{47372D52-4318-4FDB-B734-EBF0249C8C56}">
      <dgm:prSet/>
      <dgm:spPr/>
    </dgm:pt>
    <dgm:pt modelId="{D6958A0E-6439-42A6-888E-A44F8F6D06F1}">
      <dgm:prSet phldr="0"/>
      <dgm:spPr/>
      <dgm:t>
        <a:bodyPr/>
        <a:lstStyle/>
        <a:p>
          <a:pPr rtl="0"/>
          <a:r>
            <a:rPr lang="it-IT" sz="1800" b="1" dirty="0">
              <a:latin typeface="Arial"/>
            </a:rPr>
            <a:t>ECONOMIA SOCIALE E FASCE SVANTAGGIATE SUL MERCATO DEL LAVORO</a:t>
          </a:r>
        </a:p>
      </dgm:t>
    </dgm:pt>
    <dgm:pt modelId="{FD417626-3B3A-4E45-9D28-31A5AABBC04A}" type="parTrans" cxnId="{FB8E8187-021E-4BE2-8E72-4F77343CA56F}">
      <dgm:prSet/>
      <dgm:spPr/>
    </dgm:pt>
    <dgm:pt modelId="{20B91F2B-C294-4639-AD65-FEDE79B80C62}" type="sibTrans" cxnId="{FB8E8187-021E-4BE2-8E72-4F77343CA56F}">
      <dgm:prSet/>
      <dgm:spPr/>
    </dgm:pt>
    <dgm:pt modelId="{8B5D51B1-4620-417D-B7CA-71DD783821DC}">
      <dgm:prSet phldr="0"/>
      <dgm:spPr/>
      <dgm:t>
        <a:bodyPr/>
        <a:lstStyle/>
        <a:p>
          <a:pPr rtl="0"/>
          <a:r>
            <a:rPr lang="it-IT" sz="1800" dirty="0">
              <a:latin typeface="Arial"/>
            </a:rPr>
            <a:t>Partner di riferimento: Regione Toscana</a:t>
          </a:r>
        </a:p>
      </dgm:t>
    </dgm:pt>
    <dgm:pt modelId="{3558767D-84B7-47BB-A192-D86D72124DFB}" type="parTrans" cxnId="{BAA1D5DD-E468-474B-8144-1D648769C671}">
      <dgm:prSet/>
      <dgm:spPr/>
    </dgm:pt>
    <dgm:pt modelId="{BBFC90EF-8858-4A81-951A-D4D556015836}" type="sibTrans" cxnId="{BAA1D5DD-E468-474B-8144-1D648769C671}">
      <dgm:prSet/>
      <dgm:spPr/>
    </dgm:pt>
    <dgm:pt modelId="{6B43E16F-FC25-4566-A187-75DA4EC4AD8A}" type="pres">
      <dgm:prSet presAssocID="{5A9495F8-5B7A-4034-A997-9F737468ED70}" presName="linearFlow" presStyleCnt="0">
        <dgm:presLayoutVars>
          <dgm:dir/>
          <dgm:animLvl val="lvl"/>
          <dgm:resizeHandles val="exact"/>
        </dgm:presLayoutVars>
      </dgm:prSet>
      <dgm:spPr/>
    </dgm:pt>
    <dgm:pt modelId="{FC86464D-7A5B-4B65-80CD-498153FA9DE0}" type="pres">
      <dgm:prSet presAssocID="{329EA066-1D48-4A48-ACE9-3F5A86D1E1D7}" presName="composite" presStyleCnt="0"/>
      <dgm:spPr/>
    </dgm:pt>
    <dgm:pt modelId="{81C083FB-EC23-458F-A349-09227B5AF1F4}" type="pres">
      <dgm:prSet presAssocID="{329EA066-1D48-4A48-ACE9-3F5A86D1E1D7}" presName="parentText" presStyleLbl="alignNode1" presStyleIdx="0" presStyleCnt="5">
        <dgm:presLayoutVars>
          <dgm:chMax val="1"/>
          <dgm:bulletEnabled val="1"/>
        </dgm:presLayoutVars>
      </dgm:prSet>
      <dgm:spPr/>
    </dgm:pt>
    <dgm:pt modelId="{A477523C-9255-4A2E-AB88-AEAABBC9B85C}" type="pres">
      <dgm:prSet presAssocID="{329EA066-1D48-4A48-ACE9-3F5A86D1E1D7}" presName="descendantText" presStyleLbl="alignAcc1" presStyleIdx="0" presStyleCnt="5">
        <dgm:presLayoutVars>
          <dgm:bulletEnabled val="1"/>
        </dgm:presLayoutVars>
      </dgm:prSet>
      <dgm:spPr/>
    </dgm:pt>
    <dgm:pt modelId="{94E0A32F-0425-4610-A479-0163EBE739A9}" type="pres">
      <dgm:prSet presAssocID="{FCA7AF3B-680B-4576-9310-4AFB0AE691B9}" presName="sp" presStyleCnt="0"/>
      <dgm:spPr/>
    </dgm:pt>
    <dgm:pt modelId="{F480FBE5-4C1E-4265-8840-9E93BEFE2D5D}" type="pres">
      <dgm:prSet presAssocID="{8C32F7DE-AFF5-4F5F-A467-00A2699EADAF}" presName="composite" presStyleCnt="0"/>
      <dgm:spPr/>
    </dgm:pt>
    <dgm:pt modelId="{973717DC-D78B-44C2-AE79-CC8C84465428}" type="pres">
      <dgm:prSet presAssocID="{8C32F7DE-AFF5-4F5F-A467-00A2699EADAF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FD116EF4-B7F1-43AC-AB71-1F14802B1DCC}" type="pres">
      <dgm:prSet presAssocID="{8C32F7DE-AFF5-4F5F-A467-00A2699EADAF}" presName="descendantText" presStyleLbl="alignAcc1" presStyleIdx="1" presStyleCnt="5">
        <dgm:presLayoutVars>
          <dgm:bulletEnabled val="1"/>
        </dgm:presLayoutVars>
      </dgm:prSet>
      <dgm:spPr/>
    </dgm:pt>
    <dgm:pt modelId="{D7A427D0-1A08-4059-ADF9-06C20EE7E13E}" type="pres">
      <dgm:prSet presAssocID="{21ECD941-4EDA-4A84-B95A-41DFF29E77CC}" presName="sp" presStyleCnt="0"/>
      <dgm:spPr/>
    </dgm:pt>
    <dgm:pt modelId="{B3AC1261-B880-4735-8FFE-66E4D23DC9C6}" type="pres">
      <dgm:prSet presAssocID="{39D2321A-BAB7-409C-89E4-22632716DF96}" presName="composite" presStyleCnt="0"/>
      <dgm:spPr/>
    </dgm:pt>
    <dgm:pt modelId="{882CE36C-ECE5-4945-8ACB-BEA3734C9EE8}" type="pres">
      <dgm:prSet presAssocID="{39D2321A-BAB7-409C-89E4-22632716DF96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7C8AB8BF-268C-4382-B00A-70A33ECFE415}" type="pres">
      <dgm:prSet presAssocID="{39D2321A-BAB7-409C-89E4-22632716DF96}" presName="descendantText" presStyleLbl="alignAcc1" presStyleIdx="2" presStyleCnt="5">
        <dgm:presLayoutVars>
          <dgm:bulletEnabled val="1"/>
        </dgm:presLayoutVars>
      </dgm:prSet>
      <dgm:spPr/>
    </dgm:pt>
    <dgm:pt modelId="{41CA38EF-3360-4E21-88E2-8F7FFCE39CA1}" type="pres">
      <dgm:prSet presAssocID="{D8FD87EC-3CD2-46AE-8E96-F144E7D26A52}" presName="sp" presStyleCnt="0"/>
      <dgm:spPr/>
    </dgm:pt>
    <dgm:pt modelId="{BF07A009-D15D-4832-8B57-D9CE9AF4BE4F}" type="pres">
      <dgm:prSet presAssocID="{1961C5EE-C500-4BB1-B75A-E2F1FBD12C66}" presName="composite" presStyleCnt="0"/>
      <dgm:spPr/>
    </dgm:pt>
    <dgm:pt modelId="{6ED68C16-4B43-45A6-AD3A-CAFEBFA34C4B}" type="pres">
      <dgm:prSet presAssocID="{1961C5EE-C500-4BB1-B75A-E2F1FBD12C66}" presName="parentText" presStyleLbl="alignNode1" presStyleIdx="3" presStyleCnt="5">
        <dgm:presLayoutVars>
          <dgm:chMax val="1"/>
          <dgm:bulletEnabled val="1"/>
        </dgm:presLayoutVars>
      </dgm:prSet>
      <dgm:spPr/>
    </dgm:pt>
    <dgm:pt modelId="{29DA5770-BFA0-483B-9BF8-DB184CB04918}" type="pres">
      <dgm:prSet presAssocID="{1961C5EE-C500-4BB1-B75A-E2F1FBD12C66}" presName="descendantText" presStyleLbl="alignAcc1" presStyleIdx="3" presStyleCnt="5">
        <dgm:presLayoutVars>
          <dgm:bulletEnabled val="1"/>
        </dgm:presLayoutVars>
      </dgm:prSet>
      <dgm:spPr/>
    </dgm:pt>
    <dgm:pt modelId="{5051B0EF-1E63-4150-BFAA-5685D9CFF7C8}" type="pres">
      <dgm:prSet presAssocID="{D7910E7E-98C2-4304-8173-8FFEBDC02A09}" presName="sp" presStyleCnt="0"/>
      <dgm:spPr/>
    </dgm:pt>
    <dgm:pt modelId="{91DFE1CA-01F6-4117-AA3E-DA6509BD19A2}" type="pres">
      <dgm:prSet presAssocID="{AAA8668A-728D-4A5C-84E8-5BB853861476}" presName="composite" presStyleCnt="0"/>
      <dgm:spPr/>
    </dgm:pt>
    <dgm:pt modelId="{56F02BE6-BBF6-4015-9C15-CD0C35072664}" type="pres">
      <dgm:prSet presAssocID="{AAA8668A-728D-4A5C-84E8-5BB853861476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D3814349-0509-4A18-907D-B9ACB4185EBC}" type="pres">
      <dgm:prSet presAssocID="{AAA8668A-728D-4A5C-84E8-5BB853861476}" presName="descendantText" presStyleLbl="alignAcc1" presStyleIdx="4" presStyleCnt="5">
        <dgm:presLayoutVars>
          <dgm:bulletEnabled val="1"/>
        </dgm:presLayoutVars>
      </dgm:prSet>
      <dgm:spPr/>
    </dgm:pt>
  </dgm:ptLst>
  <dgm:cxnLst>
    <dgm:cxn modelId="{7AD56103-1B14-46B0-9988-3D68628A4E69}" type="presOf" srcId="{0BD92D96-9F02-47E2-A2FE-535E3DDA78BF}" destId="{FD116EF4-B7F1-43AC-AB71-1F14802B1DCC}" srcOrd="0" destOrd="1" presId="urn:microsoft.com/office/officeart/2005/8/layout/chevron2"/>
    <dgm:cxn modelId="{BE969503-3B73-40AB-A3C7-B14EC3C8FC5A}" srcId="{5A9495F8-5B7A-4034-A997-9F737468ED70}" destId="{8C32F7DE-AFF5-4F5F-A467-00A2699EADAF}" srcOrd="1" destOrd="0" parTransId="{EDE49492-545D-4B94-8FDE-C6074A5A3F34}" sibTransId="{21ECD941-4EDA-4A84-B95A-41DFF29E77CC}"/>
    <dgm:cxn modelId="{4730020B-337A-4D91-B63A-9A3037653136}" type="presOf" srcId="{39D2321A-BAB7-409C-89E4-22632716DF96}" destId="{882CE36C-ECE5-4945-8ACB-BEA3734C9EE8}" srcOrd="0" destOrd="0" presId="urn:microsoft.com/office/officeart/2005/8/layout/chevron2"/>
    <dgm:cxn modelId="{16E25616-FEF9-45D3-BD2B-7D4E1DDB182D}" type="presOf" srcId="{AAA8668A-728D-4A5C-84E8-5BB853861476}" destId="{56F02BE6-BBF6-4015-9C15-CD0C35072664}" srcOrd="0" destOrd="0" presId="urn:microsoft.com/office/officeart/2005/8/layout/chevron2"/>
    <dgm:cxn modelId="{911F051D-EA70-4468-A4DA-B9F0A42DC7CE}" srcId="{39D2321A-BAB7-409C-89E4-22632716DF96}" destId="{E7C000E0-D2EB-4303-955B-754DBE18F353}" srcOrd="1" destOrd="0" parTransId="{B4E3FB8E-59CB-4E06-9C26-370D7672A498}" sibTransId="{C7F08D5D-9C14-441A-9E39-50D58B20F241}"/>
    <dgm:cxn modelId="{6BEB831E-E33B-4CEF-AB68-3A5648C6627B}" srcId="{8C32F7DE-AFF5-4F5F-A467-00A2699EADAF}" destId="{48B0E0A2-6FDC-4433-AC70-81EE42055F96}" srcOrd="0" destOrd="0" parTransId="{F023EAC8-2D9A-4FCA-9C0E-4006272AE94F}" sibTransId="{C849B640-7CA0-40EE-92D2-4797D51EFFC7}"/>
    <dgm:cxn modelId="{EFA05928-CC61-4093-ABF2-55C2C704FDE2}" type="presOf" srcId="{329EA066-1D48-4A48-ACE9-3F5A86D1E1D7}" destId="{81C083FB-EC23-458F-A349-09227B5AF1F4}" srcOrd="0" destOrd="0" presId="urn:microsoft.com/office/officeart/2005/8/layout/chevron2"/>
    <dgm:cxn modelId="{90973E29-428A-4B74-B2C0-BD0665D9FEAD}" srcId="{1961C5EE-C500-4BB1-B75A-E2F1FBD12C66}" destId="{66C9D499-D7C9-40D0-8E0D-9FD0E4F9865A}" srcOrd="0" destOrd="0" parTransId="{8ED223CF-7BCF-4776-BC35-F51076FF8E55}" sibTransId="{774552A0-7439-4F02-ABD6-837382A51542}"/>
    <dgm:cxn modelId="{D744122A-1A2B-42A9-BD08-6E1A5EE55647}" srcId="{8C32F7DE-AFF5-4F5F-A467-00A2699EADAF}" destId="{0BD92D96-9F02-47E2-A2FE-535E3DDA78BF}" srcOrd="1" destOrd="0" parTransId="{4571AFC7-BB43-4A64-A4A1-A0777273045F}" sibTransId="{CF06672A-7F87-4A8E-B177-E7F63BBCFBD2}"/>
    <dgm:cxn modelId="{7F243836-B5ED-4347-8B62-35FEDF71A87F}" srcId="{5A9495F8-5B7A-4034-A997-9F737468ED70}" destId="{39D2321A-BAB7-409C-89E4-22632716DF96}" srcOrd="2" destOrd="0" parTransId="{423C923E-82EF-4D5E-BD96-AB2173F0A1F1}" sibTransId="{D8FD87EC-3CD2-46AE-8E96-F144E7D26A52}"/>
    <dgm:cxn modelId="{6634D443-CC9F-4C25-A216-1272558F08C2}" srcId="{5A9495F8-5B7A-4034-A997-9F737468ED70}" destId="{1961C5EE-C500-4BB1-B75A-E2F1FBD12C66}" srcOrd="3" destOrd="0" parTransId="{85F87B07-9856-4819-8483-F8BF0EC3A179}" sibTransId="{D7910E7E-98C2-4304-8173-8FFEBDC02A09}"/>
    <dgm:cxn modelId="{C810904C-31E1-409E-AB2D-4AB3EAC3DA32}" type="presOf" srcId="{D6958A0E-6439-42A6-888E-A44F8F6D06F1}" destId="{D3814349-0509-4A18-907D-B9ACB4185EBC}" srcOrd="0" destOrd="0" presId="urn:microsoft.com/office/officeart/2005/8/layout/chevron2"/>
    <dgm:cxn modelId="{47372D52-4318-4FDB-B734-EBF0249C8C56}" srcId="{5A9495F8-5B7A-4034-A997-9F737468ED70}" destId="{AAA8668A-728D-4A5C-84E8-5BB853861476}" srcOrd="4" destOrd="0" parTransId="{9E51DA7F-B1DA-40F2-95CA-50132C3466DA}" sibTransId="{EDD65E56-D5D2-4E3B-BE4E-D123C9AFFF33}"/>
    <dgm:cxn modelId="{DC672573-B13F-4FF8-B0E6-E532BAE868EA}" type="presOf" srcId="{48B0E0A2-6FDC-4433-AC70-81EE42055F96}" destId="{FD116EF4-B7F1-43AC-AB71-1F14802B1DCC}" srcOrd="0" destOrd="0" presId="urn:microsoft.com/office/officeart/2005/8/layout/chevron2"/>
    <dgm:cxn modelId="{6339FA77-19B9-40B8-A47A-CEF9A1048F27}" type="presOf" srcId="{8F5D7757-DAE9-4AC3-BB10-1011EC679485}" destId="{A477523C-9255-4A2E-AB88-AEAABBC9B85C}" srcOrd="0" destOrd="0" presId="urn:microsoft.com/office/officeart/2005/8/layout/chevron2"/>
    <dgm:cxn modelId="{8AFFFE58-C3C4-4DCF-8710-B7394EC5A7DB}" srcId="{329EA066-1D48-4A48-ACE9-3F5A86D1E1D7}" destId="{83E5890C-9376-47C7-88E5-3CE37CCD01A6}" srcOrd="1" destOrd="0" parTransId="{A04B935B-8391-48B7-BBA0-32AA9237F27C}" sibTransId="{5F7C1094-CE26-4FFF-805F-56010FF4BF83}"/>
    <dgm:cxn modelId="{FB8E8187-021E-4BE2-8E72-4F77343CA56F}" srcId="{AAA8668A-728D-4A5C-84E8-5BB853861476}" destId="{D6958A0E-6439-42A6-888E-A44F8F6D06F1}" srcOrd="0" destOrd="0" parTransId="{FD417626-3B3A-4E45-9D28-31A5AABBC04A}" sibTransId="{20B91F2B-C294-4639-AD65-FEDE79B80C62}"/>
    <dgm:cxn modelId="{3566B187-FAF7-4BE1-B23B-8DCC963FC057}" type="presOf" srcId="{83E5890C-9376-47C7-88E5-3CE37CCD01A6}" destId="{A477523C-9255-4A2E-AB88-AEAABBC9B85C}" srcOrd="0" destOrd="1" presId="urn:microsoft.com/office/officeart/2005/8/layout/chevron2"/>
    <dgm:cxn modelId="{A67BB897-34D5-463C-8240-8F1E05C6B92C}" srcId="{1961C5EE-C500-4BB1-B75A-E2F1FBD12C66}" destId="{2281199C-1F3C-45B4-A4A7-56F4763683C8}" srcOrd="1" destOrd="0" parTransId="{FE397C34-6E57-4144-BF9A-608FBC2059D7}" sibTransId="{8FF02FD2-F15E-40B2-AB79-C9B874D2E5F2}"/>
    <dgm:cxn modelId="{C692649B-85CC-4B22-8A2A-56E0B71E3766}" type="presOf" srcId="{8B5D51B1-4620-417D-B7CA-71DD783821DC}" destId="{D3814349-0509-4A18-907D-B9ACB4185EBC}" srcOrd="0" destOrd="1" presId="urn:microsoft.com/office/officeart/2005/8/layout/chevron2"/>
    <dgm:cxn modelId="{3275E29F-330A-481E-9BC5-DFC3C2EB99F0}" type="presOf" srcId="{2281199C-1F3C-45B4-A4A7-56F4763683C8}" destId="{29DA5770-BFA0-483B-9BF8-DB184CB04918}" srcOrd="0" destOrd="1" presId="urn:microsoft.com/office/officeart/2005/8/layout/chevron2"/>
    <dgm:cxn modelId="{3CABA6AB-8830-43D9-BDF5-D902572767A9}" srcId="{39D2321A-BAB7-409C-89E4-22632716DF96}" destId="{3005A53D-C26E-4EC8-ACF2-BC272657EF02}" srcOrd="0" destOrd="0" parTransId="{E6047E88-2D57-4C5B-AF50-E81F721F0A18}" sibTransId="{343FF2DF-8775-4F3C-A790-5386A9CDFE2D}"/>
    <dgm:cxn modelId="{289A35B7-553A-4281-A377-E309F01AE8CC}" type="presOf" srcId="{E7C000E0-D2EB-4303-955B-754DBE18F353}" destId="{7C8AB8BF-268C-4382-B00A-70A33ECFE415}" srcOrd="0" destOrd="1" presId="urn:microsoft.com/office/officeart/2005/8/layout/chevron2"/>
    <dgm:cxn modelId="{080B7CB7-9717-44F0-AAB9-AC7AEE7F24E7}" type="presOf" srcId="{1961C5EE-C500-4BB1-B75A-E2F1FBD12C66}" destId="{6ED68C16-4B43-45A6-AD3A-CAFEBFA34C4B}" srcOrd="0" destOrd="0" presId="urn:microsoft.com/office/officeart/2005/8/layout/chevron2"/>
    <dgm:cxn modelId="{52A552BC-B9DD-44BE-8C30-2569B7F5ADD0}" srcId="{329EA066-1D48-4A48-ACE9-3F5A86D1E1D7}" destId="{8F5D7757-DAE9-4AC3-BB10-1011EC679485}" srcOrd="0" destOrd="0" parTransId="{01551DDA-AEBB-48B4-A33A-BADFBA77A38C}" sibTransId="{D85FFBF6-0D59-44A5-9958-92BDA9C554E2}"/>
    <dgm:cxn modelId="{1E9E63DB-E1EC-43B0-886C-27D1549D19A8}" type="presOf" srcId="{5A9495F8-5B7A-4034-A997-9F737468ED70}" destId="{6B43E16F-FC25-4566-A187-75DA4EC4AD8A}" srcOrd="0" destOrd="0" presId="urn:microsoft.com/office/officeart/2005/8/layout/chevron2"/>
    <dgm:cxn modelId="{BAA1D5DD-E468-474B-8144-1D648769C671}" srcId="{AAA8668A-728D-4A5C-84E8-5BB853861476}" destId="{8B5D51B1-4620-417D-B7CA-71DD783821DC}" srcOrd="1" destOrd="0" parTransId="{3558767D-84B7-47BB-A192-D86D72124DFB}" sibTransId="{BBFC90EF-8858-4A81-951A-D4D556015836}"/>
    <dgm:cxn modelId="{4CA0A5E6-AF6D-4F89-A6D4-1D7DEEFA34AD}" type="presOf" srcId="{66C9D499-D7C9-40D0-8E0D-9FD0E4F9865A}" destId="{29DA5770-BFA0-483B-9BF8-DB184CB04918}" srcOrd="0" destOrd="0" presId="urn:microsoft.com/office/officeart/2005/8/layout/chevron2"/>
    <dgm:cxn modelId="{FE7D7DEA-524F-46ED-AC18-D564D3C8FA06}" srcId="{5A9495F8-5B7A-4034-A997-9F737468ED70}" destId="{329EA066-1D48-4A48-ACE9-3F5A86D1E1D7}" srcOrd="0" destOrd="0" parTransId="{287085F4-0553-4B81-812D-23EC3A288AC5}" sibTransId="{FCA7AF3B-680B-4576-9310-4AFB0AE691B9}"/>
    <dgm:cxn modelId="{51C144F5-CA32-4293-8151-5233F554445B}" type="presOf" srcId="{8C32F7DE-AFF5-4F5F-A467-00A2699EADAF}" destId="{973717DC-D78B-44C2-AE79-CC8C84465428}" srcOrd="0" destOrd="0" presId="urn:microsoft.com/office/officeart/2005/8/layout/chevron2"/>
    <dgm:cxn modelId="{B3A997FF-4845-4D76-A8E9-4452AD0A70C6}" type="presOf" srcId="{3005A53D-C26E-4EC8-ACF2-BC272657EF02}" destId="{7C8AB8BF-268C-4382-B00A-70A33ECFE415}" srcOrd="0" destOrd="0" presId="urn:microsoft.com/office/officeart/2005/8/layout/chevron2"/>
    <dgm:cxn modelId="{45B78D6D-391D-4D91-B29D-61C56E78BDBA}" type="presParOf" srcId="{6B43E16F-FC25-4566-A187-75DA4EC4AD8A}" destId="{FC86464D-7A5B-4B65-80CD-498153FA9DE0}" srcOrd="0" destOrd="0" presId="urn:microsoft.com/office/officeart/2005/8/layout/chevron2"/>
    <dgm:cxn modelId="{FDA10FBE-7F02-47C4-810B-A7371D51AA53}" type="presParOf" srcId="{FC86464D-7A5B-4B65-80CD-498153FA9DE0}" destId="{81C083FB-EC23-458F-A349-09227B5AF1F4}" srcOrd="0" destOrd="0" presId="urn:microsoft.com/office/officeart/2005/8/layout/chevron2"/>
    <dgm:cxn modelId="{8C64DC05-F244-4384-8110-D43EA1282464}" type="presParOf" srcId="{FC86464D-7A5B-4B65-80CD-498153FA9DE0}" destId="{A477523C-9255-4A2E-AB88-AEAABBC9B85C}" srcOrd="1" destOrd="0" presId="urn:microsoft.com/office/officeart/2005/8/layout/chevron2"/>
    <dgm:cxn modelId="{DBD90C14-A644-4391-B0FD-C4A1FBB60C57}" type="presParOf" srcId="{6B43E16F-FC25-4566-A187-75DA4EC4AD8A}" destId="{94E0A32F-0425-4610-A479-0163EBE739A9}" srcOrd="1" destOrd="0" presId="urn:microsoft.com/office/officeart/2005/8/layout/chevron2"/>
    <dgm:cxn modelId="{2D17B054-4CE0-4993-8A1E-720259E67147}" type="presParOf" srcId="{6B43E16F-FC25-4566-A187-75DA4EC4AD8A}" destId="{F480FBE5-4C1E-4265-8840-9E93BEFE2D5D}" srcOrd="2" destOrd="0" presId="urn:microsoft.com/office/officeart/2005/8/layout/chevron2"/>
    <dgm:cxn modelId="{207B2511-8026-4C2D-A219-BE5B7D8B93C6}" type="presParOf" srcId="{F480FBE5-4C1E-4265-8840-9E93BEFE2D5D}" destId="{973717DC-D78B-44C2-AE79-CC8C84465428}" srcOrd="0" destOrd="0" presId="urn:microsoft.com/office/officeart/2005/8/layout/chevron2"/>
    <dgm:cxn modelId="{BC2985AE-1C10-4DE3-A5C9-FAFA88FDE224}" type="presParOf" srcId="{F480FBE5-4C1E-4265-8840-9E93BEFE2D5D}" destId="{FD116EF4-B7F1-43AC-AB71-1F14802B1DCC}" srcOrd="1" destOrd="0" presId="urn:microsoft.com/office/officeart/2005/8/layout/chevron2"/>
    <dgm:cxn modelId="{2A992092-A8DE-4E54-BEAF-46830AFDCD6E}" type="presParOf" srcId="{6B43E16F-FC25-4566-A187-75DA4EC4AD8A}" destId="{D7A427D0-1A08-4059-ADF9-06C20EE7E13E}" srcOrd="3" destOrd="0" presId="urn:microsoft.com/office/officeart/2005/8/layout/chevron2"/>
    <dgm:cxn modelId="{103EC441-156A-4868-8BDE-136B512E2300}" type="presParOf" srcId="{6B43E16F-FC25-4566-A187-75DA4EC4AD8A}" destId="{B3AC1261-B880-4735-8FFE-66E4D23DC9C6}" srcOrd="4" destOrd="0" presId="urn:microsoft.com/office/officeart/2005/8/layout/chevron2"/>
    <dgm:cxn modelId="{93AAC37B-F474-4686-BB40-7853813CC305}" type="presParOf" srcId="{B3AC1261-B880-4735-8FFE-66E4D23DC9C6}" destId="{882CE36C-ECE5-4945-8ACB-BEA3734C9EE8}" srcOrd="0" destOrd="0" presId="urn:microsoft.com/office/officeart/2005/8/layout/chevron2"/>
    <dgm:cxn modelId="{E7B7B792-9E9B-4948-853A-D9F7CBB9BB4F}" type="presParOf" srcId="{B3AC1261-B880-4735-8FFE-66E4D23DC9C6}" destId="{7C8AB8BF-268C-4382-B00A-70A33ECFE415}" srcOrd="1" destOrd="0" presId="urn:microsoft.com/office/officeart/2005/8/layout/chevron2"/>
    <dgm:cxn modelId="{84C8746D-45B3-4B8E-A5C0-293F4C5D0DE1}" type="presParOf" srcId="{6B43E16F-FC25-4566-A187-75DA4EC4AD8A}" destId="{41CA38EF-3360-4E21-88E2-8F7FFCE39CA1}" srcOrd="5" destOrd="0" presId="urn:microsoft.com/office/officeart/2005/8/layout/chevron2"/>
    <dgm:cxn modelId="{51904732-AB27-43FA-84BA-B2717A91A93D}" type="presParOf" srcId="{6B43E16F-FC25-4566-A187-75DA4EC4AD8A}" destId="{BF07A009-D15D-4832-8B57-D9CE9AF4BE4F}" srcOrd="6" destOrd="0" presId="urn:microsoft.com/office/officeart/2005/8/layout/chevron2"/>
    <dgm:cxn modelId="{8DCF5B3D-4877-44E0-8B2B-849338D2BB8E}" type="presParOf" srcId="{BF07A009-D15D-4832-8B57-D9CE9AF4BE4F}" destId="{6ED68C16-4B43-45A6-AD3A-CAFEBFA34C4B}" srcOrd="0" destOrd="0" presId="urn:microsoft.com/office/officeart/2005/8/layout/chevron2"/>
    <dgm:cxn modelId="{41CC128C-1760-4F6E-A3EC-E764E6DCB9A2}" type="presParOf" srcId="{BF07A009-D15D-4832-8B57-D9CE9AF4BE4F}" destId="{29DA5770-BFA0-483B-9BF8-DB184CB04918}" srcOrd="1" destOrd="0" presId="urn:microsoft.com/office/officeart/2005/8/layout/chevron2"/>
    <dgm:cxn modelId="{0ADFA0CF-30DE-44EE-866D-8A72AC3AF12F}" type="presParOf" srcId="{6B43E16F-FC25-4566-A187-75DA4EC4AD8A}" destId="{5051B0EF-1E63-4150-BFAA-5685D9CFF7C8}" srcOrd="7" destOrd="0" presId="urn:microsoft.com/office/officeart/2005/8/layout/chevron2"/>
    <dgm:cxn modelId="{93041364-3E87-4516-AA02-D246EF33E77A}" type="presParOf" srcId="{6B43E16F-FC25-4566-A187-75DA4EC4AD8A}" destId="{91DFE1CA-01F6-4117-AA3E-DA6509BD19A2}" srcOrd="8" destOrd="0" presId="urn:microsoft.com/office/officeart/2005/8/layout/chevron2"/>
    <dgm:cxn modelId="{E85FD4A3-34B4-4067-B380-B939F154DE7E}" type="presParOf" srcId="{91DFE1CA-01F6-4117-AA3E-DA6509BD19A2}" destId="{56F02BE6-BBF6-4015-9C15-CD0C35072664}" srcOrd="0" destOrd="0" presId="urn:microsoft.com/office/officeart/2005/8/layout/chevron2"/>
    <dgm:cxn modelId="{F141A87A-1231-4A6F-98D7-CD53EA00902E}" type="presParOf" srcId="{91DFE1CA-01F6-4117-AA3E-DA6509BD19A2}" destId="{D3814349-0509-4A18-907D-B9ACB4185EB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A78D8A-7136-4D53-A148-F456544F9B79}" type="doc">
      <dgm:prSet loTypeId="urn:microsoft.com/office/officeart/2005/8/layout/hList1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it-IT"/>
        </a:p>
      </dgm:t>
    </dgm:pt>
    <dgm:pt modelId="{172015FC-701F-43CE-B022-DCC1088DAB1C}">
      <dgm:prSet phldrT="[Testo]" phldr="0" custT="0"/>
      <dgm:spPr/>
      <dgm:t>
        <a:bodyPr/>
        <a:lstStyle/>
        <a:p>
          <a:pPr rtl="0"/>
          <a:r>
            <a:rPr lang="it-IT" b="1">
              <a:latin typeface="Arial"/>
            </a:rPr>
            <a:t>TARROS GROUP</a:t>
          </a:r>
          <a:endParaRPr lang="it-IT" b="1" dirty="0"/>
        </a:p>
      </dgm:t>
    </dgm:pt>
    <dgm:pt modelId="{CAC2D2ED-A043-4557-A37D-F7BC42D4A082}" type="parTrans" cxnId="{3BE1DE52-416C-485E-B54E-526B33699D33}">
      <dgm:prSet/>
      <dgm:spPr/>
      <dgm:t>
        <a:bodyPr/>
        <a:lstStyle/>
        <a:p>
          <a:endParaRPr lang="it-IT"/>
        </a:p>
      </dgm:t>
    </dgm:pt>
    <dgm:pt modelId="{4ECD2257-190A-492D-B924-281F469EFEB6}" type="sibTrans" cxnId="{3BE1DE52-416C-485E-B54E-526B33699D33}">
      <dgm:prSet/>
      <dgm:spPr/>
      <dgm:t>
        <a:bodyPr/>
        <a:lstStyle/>
        <a:p>
          <a:endParaRPr lang="it-IT"/>
        </a:p>
      </dgm:t>
    </dgm:pt>
    <dgm:pt modelId="{5F8052FB-52B5-40A4-8959-2EA90B280B25}">
      <dgm:prSet phldrT="[Testo]" phldr="0" custT="0"/>
      <dgm:spPr/>
      <dgm:t>
        <a:bodyPr/>
        <a:lstStyle/>
        <a:p>
          <a:pPr algn="l" rtl="0"/>
          <a:r>
            <a:rPr lang="it-IT" sz="1800" dirty="0"/>
            <a:t>Azienda logistica marittima che integra l’intelligenza artificiale nei processi aziendali</a:t>
          </a:r>
          <a:r>
            <a:rPr lang="it-IT" sz="1800" dirty="0">
              <a:latin typeface="Arial"/>
            </a:rPr>
            <a:t>: creazione gruppi di lavoro multifunzionali, attivazione</a:t>
          </a:r>
          <a:r>
            <a:rPr lang="it-IT" sz="1800" dirty="0"/>
            <a:t> di un dottorato industriale in Data Science</a:t>
          </a:r>
          <a:r>
            <a:rPr lang="it-IT" sz="1800" dirty="0">
              <a:latin typeface="Arial"/>
            </a:rPr>
            <a:t>, utilizzo IA come supporto per efficientare i processi</a:t>
          </a:r>
          <a:endParaRPr lang="it-IT" sz="1800" dirty="0"/>
        </a:p>
      </dgm:t>
    </dgm:pt>
    <dgm:pt modelId="{450C1594-F40F-4C47-B222-9092A7912DA4}" type="parTrans" cxnId="{8D45B20F-1C84-4706-A004-099A0C8948AE}">
      <dgm:prSet/>
      <dgm:spPr/>
      <dgm:t>
        <a:bodyPr/>
        <a:lstStyle/>
        <a:p>
          <a:endParaRPr lang="it-IT"/>
        </a:p>
      </dgm:t>
    </dgm:pt>
    <dgm:pt modelId="{0B4D5C6D-92A9-493C-AA33-DED7D114C148}" type="sibTrans" cxnId="{8D45B20F-1C84-4706-A004-099A0C8948AE}">
      <dgm:prSet/>
      <dgm:spPr/>
      <dgm:t>
        <a:bodyPr/>
        <a:lstStyle/>
        <a:p>
          <a:endParaRPr lang="it-IT"/>
        </a:p>
      </dgm:t>
    </dgm:pt>
    <dgm:pt modelId="{E58B20F6-71F8-40B8-80E0-263485DA79C8}">
      <dgm:prSet phldrT="[Testo]" phldr="0"/>
      <dgm:spPr/>
      <dgm:t>
        <a:bodyPr/>
        <a:lstStyle/>
        <a:p>
          <a:r>
            <a:rPr lang="it-IT" b="1">
              <a:latin typeface="Arial"/>
            </a:rPr>
            <a:t>APPLI</a:t>
          </a:r>
          <a:endParaRPr lang="it-IT" b="1" dirty="0"/>
        </a:p>
      </dgm:t>
    </dgm:pt>
    <dgm:pt modelId="{B9573B4C-3BDA-4135-8E8E-2A0832086C80}" type="parTrans" cxnId="{3DC93E5C-7F24-4443-A940-6048946AB1BE}">
      <dgm:prSet/>
      <dgm:spPr/>
      <dgm:t>
        <a:bodyPr/>
        <a:lstStyle/>
        <a:p>
          <a:endParaRPr lang="it-IT"/>
        </a:p>
      </dgm:t>
    </dgm:pt>
    <dgm:pt modelId="{EEEF99B7-E58B-4D46-9D2B-DCE9B55EE6D9}" type="sibTrans" cxnId="{3DC93E5C-7F24-4443-A940-6048946AB1BE}">
      <dgm:prSet/>
      <dgm:spPr/>
      <dgm:t>
        <a:bodyPr/>
        <a:lstStyle/>
        <a:p>
          <a:endParaRPr lang="it-IT"/>
        </a:p>
      </dgm:t>
    </dgm:pt>
    <dgm:pt modelId="{8E00BBF5-1AA4-45D3-8358-0CD2A7304A38}">
      <dgm:prSet phldrT="[Testo]" phldr="0"/>
      <dgm:spPr/>
      <dgm:t>
        <a:bodyPr/>
        <a:lstStyle/>
        <a:p>
          <a:pPr algn="l" rtl="0"/>
          <a:r>
            <a:rPr lang="it-IT" dirty="0"/>
            <a:t>IA generativa nei servizi pubblici per l’impiego</a:t>
          </a:r>
          <a:r>
            <a:rPr lang="it-IT" dirty="0">
              <a:latin typeface="Arial"/>
            </a:rPr>
            <a:t>: </a:t>
          </a:r>
          <a:r>
            <a:rPr lang="it-IT" dirty="0"/>
            <a:t>assistente virtuale basato sulla chat</a:t>
          </a:r>
          <a:r>
            <a:rPr lang="it-IT" dirty="0">
              <a:latin typeface="Arial"/>
            </a:rPr>
            <a:t>, possibilità </a:t>
          </a:r>
          <a:r>
            <a:rPr lang="it-IT" sz="1800" dirty="0">
              <a:latin typeface="Arial"/>
            </a:rPr>
            <a:t>per gli utenti di generare cv e lettere di presentazione, simulare colloqui e usufruire di moduli di micro-learning e analisi dei dati sulle professioni emergenti</a:t>
          </a:r>
          <a:endParaRPr lang="it-IT" sz="1800" dirty="0"/>
        </a:p>
      </dgm:t>
    </dgm:pt>
    <dgm:pt modelId="{6E558B6B-327C-4794-B145-35F052A04CBF}" type="parTrans" cxnId="{CBE17113-B5F8-444F-B38C-4194FDE0192E}">
      <dgm:prSet/>
      <dgm:spPr/>
      <dgm:t>
        <a:bodyPr/>
        <a:lstStyle/>
        <a:p>
          <a:endParaRPr lang="it-IT"/>
        </a:p>
      </dgm:t>
    </dgm:pt>
    <dgm:pt modelId="{029352D1-505B-4EDF-9B8E-A60827A859BB}" type="sibTrans" cxnId="{CBE17113-B5F8-444F-B38C-4194FDE0192E}">
      <dgm:prSet/>
      <dgm:spPr/>
      <dgm:t>
        <a:bodyPr/>
        <a:lstStyle/>
        <a:p>
          <a:endParaRPr lang="it-IT"/>
        </a:p>
      </dgm:t>
    </dgm:pt>
    <dgm:pt modelId="{0818F2A5-F1D9-41D9-81B2-C5A23B6F2E91}">
      <dgm:prSet phldrT="[Testo]" phldr="0"/>
      <dgm:spPr/>
      <dgm:t>
        <a:bodyPr/>
        <a:lstStyle/>
        <a:p>
          <a:pPr rtl="0"/>
          <a:r>
            <a:rPr lang="it-IT" b="1" dirty="0" err="1"/>
            <a:t>EcoeFISHent</a:t>
          </a:r>
          <a:r>
            <a:rPr lang="it-IT" b="1" dirty="0">
              <a:latin typeface="Arial"/>
            </a:rPr>
            <a:t> e PRIMED</a:t>
          </a:r>
          <a:endParaRPr lang="it-IT" b="1" dirty="0"/>
        </a:p>
      </dgm:t>
    </dgm:pt>
    <dgm:pt modelId="{B7BCFCF5-2972-46A9-B07D-854117A6CA8B}" type="parTrans" cxnId="{1226C774-861F-41DD-A1B1-04B6E86832F4}">
      <dgm:prSet/>
      <dgm:spPr/>
      <dgm:t>
        <a:bodyPr/>
        <a:lstStyle/>
        <a:p>
          <a:endParaRPr lang="it-IT"/>
        </a:p>
      </dgm:t>
    </dgm:pt>
    <dgm:pt modelId="{AC5D113B-CDD0-4732-95A0-F815CCC6C650}" type="sibTrans" cxnId="{1226C774-861F-41DD-A1B1-04B6E86832F4}">
      <dgm:prSet/>
      <dgm:spPr/>
      <dgm:t>
        <a:bodyPr/>
        <a:lstStyle/>
        <a:p>
          <a:endParaRPr lang="it-IT"/>
        </a:p>
      </dgm:t>
    </dgm:pt>
    <dgm:pt modelId="{32FB5440-AEB3-4FFA-B435-97ED56E18904}">
      <dgm:prSet phldr="0"/>
      <dgm:spPr/>
      <dgm:t>
        <a:bodyPr/>
        <a:lstStyle/>
        <a:p>
          <a:pPr rtl="0"/>
          <a:r>
            <a:rPr lang="it-IT" sz="2200" b="1" dirty="0">
              <a:latin typeface="Arial"/>
            </a:rPr>
            <a:t>PROGETTO "PASSI LEGGERI"</a:t>
          </a:r>
        </a:p>
      </dgm:t>
    </dgm:pt>
    <dgm:pt modelId="{268F4D02-F874-497D-B9E5-5622B5E609CA}" type="parTrans" cxnId="{B09C3208-4713-4476-9DAA-CECCF9EEFE6D}">
      <dgm:prSet/>
      <dgm:spPr/>
    </dgm:pt>
    <dgm:pt modelId="{0A922286-17A0-4A00-B91D-0C9FBA3096BE}" type="sibTrans" cxnId="{B09C3208-4713-4476-9DAA-CECCF9EEFE6D}">
      <dgm:prSet/>
      <dgm:spPr/>
    </dgm:pt>
    <dgm:pt modelId="{125C57BE-C5A3-4ECF-9A05-57D70E66F5C3}">
      <dgm:prSet phldr="0"/>
      <dgm:spPr/>
      <dgm:t>
        <a:bodyPr/>
        <a:lstStyle/>
        <a:p>
          <a:pPr rtl="0"/>
          <a:r>
            <a:rPr lang="it-IT" sz="1800" dirty="0">
              <a:latin typeface="Arial"/>
            </a:rPr>
            <a:t>Rete di servizi per l'inclusione lavorativa, il progetto è stato pensato per sostenere il Centro Antiviolenza Irene. Comprende la realizzazione di seminari multi-stakeholder, formazione di operatrici e volontarie, laboratori di sensibilizzazione nelle scuole, azioni di accompagnamento all'autonomia con forte attenzione all'inclusione lavorativa</a:t>
          </a:r>
        </a:p>
      </dgm:t>
    </dgm:pt>
    <dgm:pt modelId="{247B453E-0A62-4106-9BF9-5415A5E889BC}" type="parTrans" cxnId="{D46EED4D-8F08-4AEA-971B-C4FFB4DEB0AA}">
      <dgm:prSet/>
      <dgm:spPr/>
    </dgm:pt>
    <dgm:pt modelId="{5A6B44D8-D81B-4D3A-BF2F-5564260BCB1A}" type="sibTrans" cxnId="{D46EED4D-8F08-4AEA-971B-C4FFB4DEB0AA}">
      <dgm:prSet/>
      <dgm:spPr/>
    </dgm:pt>
    <dgm:pt modelId="{2277F46D-6449-4255-9034-C85817F26888}">
      <dgm:prSet phldr="0"/>
      <dgm:spPr/>
      <dgm:t>
        <a:bodyPr/>
        <a:lstStyle/>
        <a:p>
          <a:pPr algn="l" rtl="0"/>
          <a:r>
            <a:rPr lang="it-IT" sz="1800" dirty="0" err="1">
              <a:latin typeface="Arial"/>
            </a:rPr>
            <a:t>EcoeFISHent</a:t>
          </a:r>
          <a:r>
            <a:rPr lang="it-IT" sz="1800" dirty="0">
              <a:latin typeface="Arial"/>
            </a:rPr>
            <a:t>: progetto internazionale che lavora sul riutilizzo degli scarti del pesce e sul recupero delle reti da pesca a fine vita, attraverso sei catene del valore circolari</a:t>
          </a:r>
          <a:endParaRPr lang="it-IT" sz="1800" dirty="0" err="1"/>
        </a:p>
      </dgm:t>
    </dgm:pt>
    <dgm:pt modelId="{5E96C770-AD6C-4D57-A6FB-E5A187E8E59D}" type="parTrans" cxnId="{2E77732F-A0AE-44BC-936B-077C73137B60}">
      <dgm:prSet/>
      <dgm:spPr/>
    </dgm:pt>
    <dgm:pt modelId="{E338E4BE-A2FC-4110-B33A-A211699F310D}" type="sibTrans" cxnId="{2E77732F-A0AE-44BC-936B-077C73137B60}">
      <dgm:prSet/>
      <dgm:spPr/>
    </dgm:pt>
    <dgm:pt modelId="{258562F5-6C90-422E-B2DB-AD3F464978E1}">
      <dgm:prSet phldr="0"/>
      <dgm:spPr/>
      <dgm:t>
        <a:bodyPr/>
        <a:lstStyle/>
        <a:p>
          <a:pPr algn="l" rtl="0"/>
          <a:r>
            <a:rPr lang="it-IT" dirty="0">
              <a:latin typeface="Arial"/>
            </a:rPr>
            <a:t>PRIMED: progetto per la conversione di rifiuti organici dell'UE provenienti dalla biomassa di scarto</a:t>
          </a:r>
        </a:p>
      </dgm:t>
    </dgm:pt>
    <dgm:pt modelId="{3408652E-BFC1-40C7-A3D9-0C5370278204}" type="parTrans" cxnId="{B603E558-3E6D-4262-BEC3-CE7D7FC661BB}">
      <dgm:prSet/>
      <dgm:spPr/>
    </dgm:pt>
    <dgm:pt modelId="{4A1EB00E-3CFB-4A6B-838B-0F96E1F9FCB7}" type="sibTrans" cxnId="{B603E558-3E6D-4262-BEC3-CE7D7FC661BB}">
      <dgm:prSet/>
      <dgm:spPr/>
    </dgm:pt>
    <dgm:pt modelId="{13801552-DED8-448E-9F8C-003112F4585D}">
      <dgm:prSet phldr="0"/>
      <dgm:spPr/>
      <dgm:t>
        <a:bodyPr/>
        <a:lstStyle/>
        <a:p>
          <a:pPr rtl="0"/>
          <a:r>
            <a:rPr lang="it-IT" sz="2200" b="1" dirty="0">
              <a:latin typeface="Arial"/>
            </a:rPr>
            <a:t>CERTIFICAZIONE BLUE PORTS</a:t>
          </a:r>
        </a:p>
      </dgm:t>
    </dgm:pt>
    <dgm:pt modelId="{55741190-DDB6-491D-BC88-EF55340A5353}" type="parTrans" cxnId="{FF640A2B-88DF-464C-9C7F-9C4C277931A7}">
      <dgm:prSet/>
      <dgm:spPr/>
    </dgm:pt>
    <dgm:pt modelId="{8EA77155-545A-4337-AC69-B177FE413AE0}" type="sibTrans" cxnId="{FF640A2B-88DF-464C-9C7F-9C4C277931A7}">
      <dgm:prSet/>
      <dgm:spPr/>
    </dgm:pt>
    <dgm:pt modelId="{7FD71A0F-090B-41EE-BBE4-1E2C4B592B5A}">
      <dgm:prSet phldr="0"/>
      <dgm:spPr/>
      <dgm:t>
        <a:bodyPr/>
        <a:lstStyle/>
        <a:p>
          <a:pPr rtl="0"/>
          <a:r>
            <a:rPr lang="it-IT" sz="1800" dirty="0">
              <a:latin typeface="Arial"/>
            </a:rPr>
            <a:t>Introduce un sistema europeo integrato di formazione digitale e certificazione (ISO) per riqualificare il personale portuale verso competenze green e digitali, favorendo la transizione energetica e la creazione di nuove blue careers</a:t>
          </a:r>
        </a:p>
      </dgm:t>
    </dgm:pt>
    <dgm:pt modelId="{42227E9A-ED7F-4FEA-8DAF-D38955364010}" type="parTrans" cxnId="{99A58FE1-D5D3-4349-8BEF-20E36C2C4824}">
      <dgm:prSet/>
      <dgm:spPr/>
    </dgm:pt>
    <dgm:pt modelId="{A5107D41-8743-40E7-A7EE-D938849950C0}" type="sibTrans" cxnId="{99A58FE1-D5D3-4349-8BEF-20E36C2C4824}">
      <dgm:prSet/>
      <dgm:spPr/>
    </dgm:pt>
    <dgm:pt modelId="{05033FBE-2601-4705-9C7E-577783B7679A}">
      <dgm:prSet phldr="0"/>
      <dgm:spPr/>
      <dgm:t>
        <a:bodyPr/>
        <a:lstStyle/>
        <a:p>
          <a:pPr rtl="0"/>
          <a:r>
            <a:rPr lang="it-IT" sz="1800" dirty="0">
              <a:latin typeface="Arial"/>
            </a:rPr>
            <a:t>Soggetto presentatore: DLTM</a:t>
          </a:r>
        </a:p>
      </dgm:t>
    </dgm:pt>
    <dgm:pt modelId="{F7FA9184-8476-453D-A1B4-F4FBBAE82480}" type="parTrans" cxnId="{AA5C5E71-4100-4BC7-9A19-530A257D9A29}">
      <dgm:prSet/>
      <dgm:spPr/>
    </dgm:pt>
    <dgm:pt modelId="{D091F350-5785-474A-A755-FE5B0EA7A252}" type="sibTrans" cxnId="{AA5C5E71-4100-4BC7-9A19-530A257D9A29}">
      <dgm:prSet/>
      <dgm:spPr/>
    </dgm:pt>
    <dgm:pt modelId="{D58274F1-D4C3-4A9F-97BE-1212EF8C4932}">
      <dgm:prSet phldr="0"/>
      <dgm:spPr/>
      <dgm:t>
        <a:bodyPr/>
        <a:lstStyle/>
        <a:p>
          <a:pPr rtl="0"/>
          <a:r>
            <a:rPr lang="it-IT" sz="2200" b="1" dirty="0">
              <a:latin typeface="Arial"/>
            </a:rPr>
            <a:t>PROTOCOLLO D'INTESA PER CONTRASTO A FENOMENI DI SFRUTTAMENTO LAVORATIVO</a:t>
          </a:r>
        </a:p>
      </dgm:t>
    </dgm:pt>
    <dgm:pt modelId="{639942DA-F089-41BF-B753-BF940AAA021A}" type="parTrans" cxnId="{63E3C924-2EF5-4DBA-9EE8-584F75DD8DE4}">
      <dgm:prSet/>
      <dgm:spPr/>
    </dgm:pt>
    <dgm:pt modelId="{A6C608E1-898D-410A-8130-91CB128CA93D}" type="sibTrans" cxnId="{63E3C924-2EF5-4DBA-9EE8-584F75DD8DE4}">
      <dgm:prSet/>
      <dgm:spPr/>
    </dgm:pt>
    <dgm:pt modelId="{74B425D9-5770-439E-AD35-47AFE01520A7}">
      <dgm:prSet phldr="0"/>
      <dgm:spPr/>
      <dgm:t>
        <a:bodyPr/>
        <a:lstStyle/>
        <a:p>
          <a:pPr rtl="0"/>
          <a:r>
            <a:rPr lang="it-IT" sz="1800" dirty="0">
              <a:latin typeface="Arial"/>
            </a:rPr>
            <a:t>Sottoscritto da Prefettura della Spezia, ASL5, Autorità di Sistema Portuale del Mar Ligure Orientale, Confindustria La Spezia, INPS, INAIL, Ispettorato Territoriale del Lavoro e dai sindacati CGIL, CISL e UIL</a:t>
          </a:r>
        </a:p>
      </dgm:t>
    </dgm:pt>
    <dgm:pt modelId="{9A35226C-8D56-4D65-A62A-9C62A8508CC9}" type="parTrans" cxnId="{113AD3D5-E199-4858-AE5B-20AC9BEC1D8F}">
      <dgm:prSet/>
      <dgm:spPr/>
    </dgm:pt>
    <dgm:pt modelId="{245A7EEB-3E3A-470C-B42D-D95BB20F295F}" type="sibTrans" cxnId="{113AD3D5-E199-4858-AE5B-20AC9BEC1D8F}">
      <dgm:prSet/>
      <dgm:spPr/>
    </dgm:pt>
    <dgm:pt modelId="{DCADB194-E01D-4D13-B6B6-0E1C726DAA2E}">
      <dgm:prSet phldr="0"/>
      <dgm:spPr/>
      <dgm:t>
        <a:bodyPr/>
        <a:lstStyle/>
        <a:p>
          <a:pPr rtl="0"/>
          <a:r>
            <a:rPr lang="it-IT" sz="1800" dirty="0">
              <a:latin typeface="Arial"/>
            </a:rPr>
            <a:t>Il protocollo individua specifiche misure a tutela dei lavoratori del comparto della nautica da diporto</a:t>
          </a:r>
        </a:p>
      </dgm:t>
    </dgm:pt>
    <dgm:pt modelId="{4A3B1AB1-9899-4CC4-BDDB-8E01F37C4230}" type="parTrans" cxnId="{015E26BB-BE61-421E-A4E8-A72617346DAD}">
      <dgm:prSet/>
      <dgm:spPr/>
    </dgm:pt>
    <dgm:pt modelId="{C7139BEF-C6F4-48ED-B594-2DA6BE9E8D68}" type="sibTrans" cxnId="{015E26BB-BE61-421E-A4E8-A72617346DAD}">
      <dgm:prSet/>
      <dgm:spPr/>
    </dgm:pt>
    <dgm:pt modelId="{E3F013E3-7416-4F23-88FD-C06C5BEEBCCA}">
      <dgm:prSet phldr="0"/>
      <dgm:spPr/>
      <dgm:t>
        <a:bodyPr/>
        <a:lstStyle/>
        <a:p>
          <a:pPr algn="l" rtl="0"/>
          <a:r>
            <a:rPr lang="it-IT" dirty="0">
              <a:latin typeface="Arial"/>
            </a:rPr>
            <a:t>Soggetto presentatore: TARROS Group</a:t>
          </a:r>
        </a:p>
      </dgm:t>
    </dgm:pt>
    <dgm:pt modelId="{95696ED9-D2C6-4A5D-9B29-DC5B168926D9}" type="parTrans" cxnId="{5B32676E-D991-4337-99E8-19AED9D34E67}">
      <dgm:prSet/>
      <dgm:spPr/>
    </dgm:pt>
    <dgm:pt modelId="{39F4CA3A-A5C6-40F6-B9EE-1A8E31C745E6}" type="sibTrans" cxnId="{5B32676E-D991-4337-99E8-19AED9D34E67}">
      <dgm:prSet/>
      <dgm:spPr/>
    </dgm:pt>
    <dgm:pt modelId="{055CF7C3-CB47-46CE-8813-1E36CBE772D2}">
      <dgm:prSet phldr="0"/>
      <dgm:spPr/>
      <dgm:t>
        <a:bodyPr/>
        <a:lstStyle/>
        <a:p>
          <a:pPr algn="l" rtl="0"/>
          <a:r>
            <a:rPr lang="it-IT" dirty="0">
              <a:latin typeface="Arial"/>
            </a:rPr>
            <a:t>Soggetto presentatore: Centro per l'Impiego della Spezia</a:t>
          </a:r>
        </a:p>
      </dgm:t>
    </dgm:pt>
    <dgm:pt modelId="{D7AAF6B2-716E-4E7F-993B-0740956D2CF0}" type="parTrans" cxnId="{66A6B911-E03E-4186-BB0D-2E199E453394}">
      <dgm:prSet/>
      <dgm:spPr/>
    </dgm:pt>
    <dgm:pt modelId="{74F735B5-B6DC-4CE6-89F0-E99AFCA795E4}" type="sibTrans" cxnId="{66A6B911-E03E-4186-BB0D-2E199E453394}">
      <dgm:prSet/>
      <dgm:spPr/>
    </dgm:pt>
    <dgm:pt modelId="{EFA089DF-DAFE-4D0A-B66E-EA62009652AD}">
      <dgm:prSet phldr="0"/>
      <dgm:spPr/>
      <dgm:t>
        <a:bodyPr/>
        <a:lstStyle/>
        <a:p>
          <a:pPr algn="l" rtl="0"/>
          <a:r>
            <a:rPr lang="it-IT" sz="1800" dirty="0">
              <a:latin typeface="Arial"/>
            </a:rPr>
            <a:t>Soggetto presentatore: F.I.L.S.E.</a:t>
          </a:r>
        </a:p>
      </dgm:t>
    </dgm:pt>
    <dgm:pt modelId="{2E8D5A93-63EE-4DCA-A9FB-AFA80C7CCF9E}" type="parTrans" cxnId="{FBCE88AC-5AE8-4E44-80F7-7074AFDBD7A0}">
      <dgm:prSet/>
      <dgm:spPr/>
    </dgm:pt>
    <dgm:pt modelId="{92D2B932-9093-4F80-B1F3-0238C0E636F4}" type="sibTrans" cxnId="{FBCE88AC-5AE8-4E44-80F7-7074AFDBD7A0}">
      <dgm:prSet/>
      <dgm:spPr/>
    </dgm:pt>
    <dgm:pt modelId="{B7969137-15DD-4D32-8101-1D8D40A73BD6}">
      <dgm:prSet phldr="0"/>
      <dgm:spPr/>
      <dgm:t>
        <a:bodyPr/>
        <a:lstStyle/>
        <a:p>
          <a:pPr rtl="0"/>
          <a:r>
            <a:rPr lang="it-IT" sz="1800" dirty="0">
              <a:latin typeface="Arial"/>
            </a:rPr>
            <a:t>Soggetto presentatore: ISFORCOOP ETS</a:t>
          </a:r>
        </a:p>
      </dgm:t>
    </dgm:pt>
    <dgm:pt modelId="{848FAF9C-D468-4843-A370-2DF9479C3F8B}" type="parTrans" cxnId="{09A7A685-5A46-4416-9E8D-5CFD32978C59}">
      <dgm:prSet/>
      <dgm:spPr/>
    </dgm:pt>
    <dgm:pt modelId="{1AABAECE-A00C-42F9-9B77-6BE0ABB5814E}" type="sibTrans" cxnId="{09A7A685-5A46-4416-9E8D-5CFD32978C59}">
      <dgm:prSet/>
      <dgm:spPr/>
    </dgm:pt>
    <dgm:pt modelId="{8A727315-40D2-4B89-B5EC-42435A676EA7}">
      <dgm:prSet phldr="0"/>
      <dgm:spPr/>
      <dgm:t>
        <a:bodyPr/>
        <a:lstStyle/>
        <a:p>
          <a:pPr rtl="0"/>
          <a:r>
            <a:rPr lang="it-IT" sz="1800" dirty="0">
              <a:latin typeface="Arial"/>
            </a:rPr>
            <a:t>Soggetto presentatore: Confindustria La Spezia</a:t>
          </a:r>
        </a:p>
      </dgm:t>
    </dgm:pt>
    <dgm:pt modelId="{AB3495C8-A81E-4884-ACD3-410842EEF4B5}" type="parTrans" cxnId="{F50030F5-792D-4A4E-BB62-BA78343F9AD3}">
      <dgm:prSet/>
      <dgm:spPr/>
    </dgm:pt>
    <dgm:pt modelId="{3ED650E3-2E83-4A62-A0C4-504807E3C778}" type="sibTrans" cxnId="{F50030F5-792D-4A4E-BB62-BA78343F9AD3}">
      <dgm:prSet/>
      <dgm:spPr/>
    </dgm:pt>
    <dgm:pt modelId="{577AC4B8-48AC-4942-9D62-8FA76313A5C2}">
      <dgm:prSet phldr="0"/>
      <dgm:spPr/>
      <dgm:t>
        <a:bodyPr/>
        <a:lstStyle/>
        <a:p>
          <a:pPr rtl="0"/>
          <a:endParaRPr lang="it-IT" sz="1800" dirty="0">
            <a:latin typeface="Arial"/>
          </a:endParaRPr>
        </a:p>
      </dgm:t>
    </dgm:pt>
    <dgm:pt modelId="{57611E7D-7FEC-4FEB-BF8F-7C14C5C325F8}" type="parTrans" cxnId="{556978F4-3EF8-4252-B879-4A183DDDCE5B}">
      <dgm:prSet/>
      <dgm:spPr/>
    </dgm:pt>
    <dgm:pt modelId="{EEAF024C-129C-4E2D-81A1-491E3096D527}" type="sibTrans" cxnId="{556978F4-3EF8-4252-B879-4A183DDDCE5B}">
      <dgm:prSet/>
      <dgm:spPr/>
    </dgm:pt>
    <dgm:pt modelId="{03A08E9F-57EB-4DD9-ADD8-D58FA5C294FC}">
      <dgm:prSet phldr="0"/>
      <dgm:spPr/>
      <dgm:t>
        <a:bodyPr/>
        <a:lstStyle/>
        <a:p>
          <a:pPr algn="l" rtl="0"/>
          <a:r>
            <a:rPr lang="it-IT" dirty="0">
              <a:latin typeface="Arial"/>
            </a:rPr>
            <a:t>Ha inoltre una cultura organizzativa che include indicatori e obiettivi monitorati nel tempo per valutare i progressi nel garantire parità di genere ed equità</a:t>
          </a:r>
        </a:p>
      </dgm:t>
    </dgm:pt>
    <dgm:pt modelId="{D89A2D4F-76BA-4BF7-8FDA-ACED164A1260}" type="parTrans" cxnId="{D977BE74-B6DE-4654-8FC0-3C346969452C}">
      <dgm:prSet/>
      <dgm:spPr/>
    </dgm:pt>
    <dgm:pt modelId="{F45223FA-E6E7-4D4B-9D6F-081893476BE1}" type="sibTrans" cxnId="{D977BE74-B6DE-4654-8FC0-3C346969452C}">
      <dgm:prSet/>
      <dgm:spPr/>
    </dgm:pt>
    <dgm:pt modelId="{47F88057-8C98-498A-9B60-A4DF02A681C5}" type="pres">
      <dgm:prSet presAssocID="{5EA78D8A-7136-4D53-A148-F456544F9B79}" presName="Name0" presStyleCnt="0">
        <dgm:presLayoutVars>
          <dgm:dir/>
          <dgm:animLvl val="lvl"/>
          <dgm:resizeHandles val="exact"/>
        </dgm:presLayoutVars>
      </dgm:prSet>
      <dgm:spPr/>
    </dgm:pt>
    <dgm:pt modelId="{0E7E1180-CA8F-4B88-8681-1E49D2E55F8C}" type="pres">
      <dgm:prSet presAssocID="{172015FC-701F-43CE-B022-DCC1088DAB1C}" presName="composite" presStyleCnt="0"/>
      <dgm:spPr/>
    </dgm:pt>
    <dgm:pt modelId="{7D01D32A-575F-43E6-9380-7EB9B40E9FF8}" type="pres">
      <dgm:prSet presAssocID="{172015FC-701F-43CE-B022-DCC1088DAB1C}" presName="parTx" presStyleLbl="alignNode1" presStyleIdx="0" presStyleCnt="6">
        <dgm:presLayoutVars>
          <dgm:chMax val="0"/>
          <dgm:chPref val="0"/>
          <dgm:bulletEnabled val="1"/>
        </dgm:presLayoutVars>
      </dgm:prSet>
      <dgm:spPr/>
    </dgm:pt>
    <dgm:pt modelId="{39E96DCE-DB54-49E2-AA16-1721591D33C7}" type="pres">
      <dgm:prSet presAssocID="{172015FC-701F-43CE-B022-DCC1088DAB1C}" presName="desTx" presStyleLbl="alignAccFollowNode1" presStyleIdx="0" presStyleCnt="6">
        <dgm:presLayoutVars>
          <dgm:bulletEnabled val="1"/>
        </dgm:presLayoutVars>
      </dgm:prSet>
      <dgm:spPr/>
    </dgm:pt>
    <dgm:pt modelId="{F4998FE4-36D6-475F-AC27-9C7006C0AFDD}" type="pres">
      <dgm:prSet presAssocID="{4ECD2257-190A-492D-B924-281F469EFEB6}" presName="space" presStyleCnt="0"/>
      <dgm:spPr/>
    </dgm:pt>
    <dgm:pt modelId="{E820BC30-E02A-45DA-95C4-7ABDFE8071B1}" type="pres">
      <dgm:prSet presAssocID="{E58B20F6-71F8-40B8-80E0-263485DA79C8}" presName="composite" presStyleCnt="0"/>
      <dgm:spPr/>
    </dgm:pt>
    <dgm:pt modelId="{31A6DEDF-A8DA-4ACE-84CE-F0EB6C9DA66B}" type="pres">
      <dgm:prSet presAssocID="{E58B20F6-71F8-40B8-80E0-263485DA79C8}" presName="parTx" presStyleLbl="alignNode1" presStyleIdx="1" presStyleCnt="6">
        <dgm:presLayoutVars>
          <dgm:chMax val="0"/>
          <dgm:chPref val="0"/>
          <dgm:bulletEnabled val="1"/>
        </dgm:presLayoutVars>
      </dgm:prSet>
      <dgm:spPr/>
    </dgm:pt>
    <dgm:pt modelId="{A4113DD4-887B-4B80-9964-0B4A209A7466}" type="pres">
      <dgm:prSet presAssocID="{E58B20F6-71F8-40B8-80E0-263485DA79C8}" presName="desTx" presStyleLbl="alignAccFollowNode1" presStyleIdx="1" presStyleCnt="6">
        <dgm:presLayoutVars>
          <dgm:bulletEnabled val="1"/>
        </dgm:presLayoutVars>
      </dgm:prSet>
      <dgm:spPr/>
    </dgm:pt>
    <dgm:pt modelId="{118A0F69-C3CD-4A05-8415-084F7D1139DC}" type="pres">
      <dgm:prSet presAssocID="{EEEF99B7-E58B-4D46-9D2B-DCE9B55EE6D9}" presName="space" presStyleCnt="0"/>
      <dgm:spPr/>
    </dgm:pt>
    <dgm:pt modelId="{8CE54AAA-1E48-46FC-845F-BBA8BC83199F}" type="pres">
      <dgm:prSet presAssocID="{0818F2A5-F1D9-41D9-81B2-C5A23B6F2E91}" presName="composite" presStyleCnt="0"/>
      <dgm:spPr/>
    </dgm:pt>
    <dgm:pt modelId="{B5560CB5-D718-48BA-8DFB-1AE43D154CBA}" type="pres">
      <dgm:prSet presAssocID="{0818F2A5-F1D9-41D9-81B2-C5A23B6F2E91}" presName="parTx" presStyleLbl="alignNode1" presStyleIdx="2" presStyleCnt="6">
        <dgm:presLayoutVars>
          <dgm:chMax val="0"/>
          <dgm:chPref val="0"/>
          <dgm:bulletEnabled val="1"/>
        </dgm:presLayoutVars>
      </dgm:prSet>
      <dgm:spPr/>
    </dgm:pt>
    <dgm:pt modelId="{69D15C28-977B-4171-87D0-A15721D50697}" type="pres">
      <dgm:prSet presAssocID="{0818F2A5-F1D9-41D9-81B2-C5A23B6F2E91}" presName="desTx" presStyleLbl="alignAccFollowNode1" presStyleIdx="2" presStyleCnt="6">
        <dgm:presLayoutVars>
          <dgm:bulletEnabled val="1"/>
        </dgm:presLayoutVars>
      </dgm:prSet>
      <dgm:spPr/>
    </dgm:pt>
    <dgm:pt modelId="{208C6FC4-D1E4-4933-A988-1A84C6F26330}" type="pres">
      <dgm:prSet presAssocID="{AC5D113B-CDD0-4732-95A0-F815CCC6C650}" presName="space" presStyleCnt="0"/>
      <dgm:spPr/>
    </dgm:pt>
    <dgm:pt modelId="{47E5EBAF-4DF2-406C-8A8C-5ED0C0BBE7E0}" type="pres">
      <dgm:prSet presAssocID="{32FB5440-AEB3-4FFA-B435-97ED56E18904}" presName="composite" presStyleCnt="0"/>
      <dgm:spPr/>
    </dgm:pt>
    <dgm:pt modelId="{78620608-4A22-4585-838C-B1158D87F2D3}" type="pres">
      <dgm:prSet presAssocID="{32FB5440-AEB3-4FFA-B435-97ED56E18904}" presName="parTx" presStyleLbl="alignNode1" presStyleIdx="3" presStyleCnt="6">
        <dgm:presLayoutVars>
          <dgm:chMax val="0"/>
          <dgm:chPref val="0"/>
          <dgm:bulletEnabled val="1"/>
        </dgm:presLayoutVars>
      </dgm:prSet>
      <dgm:spPr/>
    </dgm:pt>
    <dgm:pt modelId="{DC78FBC6-8F95-4DA1-8350-94C00FDE2FE3}" type="pres">
      <dgm:prSet presAssocID="{32FB5440-AEB3-4FFA-B435-97ED56E18904}" presName="desTx" presStyleLbl="alignAccFollowNode1" presStyleIdx="3" presStyleCnt="6">
        <dgm:presLayoutVars>
          <dgm:bulletEnabled val="1"/>
        </dgm:presLayoutVars>
      </dgm:prSet>
      <dgm:spPr/>
    </dgm:pt>
    <dgm:pt modelId="{03E38970-2797-4C24-8571-820CB2585D7E}" type="pres">
      <dgm:prSet presAssocID="{0A922286-17A0-4A00-B91D-0C9FBA3096BE}" presName="space" presStyleCnt="0"/>
      <dgm:spPr/>
    </dgm:pt>
    <dgm:pt modelId="{EDCCA2B4-6BB2-41F1-86FC-C93221E0DF68}" type="pres">
      <dgm:prSet presAssocID="{13801552-DED8-448E-9F8C-003112F4585D}" presName="composite" presStyleCnt="0"/>
      <dgm:spPr/>
    </dgm:pt>
    <dgm:pt modelId="{5F20EED6-029A-435C-B3E1-9F7FC7D0501A}" type="pres">
      <dgm:prSet presAssocID="{13801552-DED8-448E-9F8C-003112F4585D}" presName="parTx" presStyleLbl="alignNode1" presStyleIdx="4" presStyleCnt="6">
        <dgm:presLayoutVars>
          <dgm:chMax val="0"/>
          <dgm:chPref val="0"/>
          <dgm:bulletEnabled val="1"/>
        </dgm:presLayoutVars>
      </dgm:prSet>
      <dgm:spPr/>
    </dgm:pt>
    <dgm:pt modelId="{5B4BC3BF-16DA-4B0E-AE15-75A8FAF46F50}" type="pres">
      <dgm:prSet presAssocID="{13801552-DED8-448E-9F8C-003112F4585D}" presName="desTx" presStyleLbl="alignAccFollowNode1" presStyleIdx="4" presStyleCnt="6">
        <dgm:presLayoutVars>
          <dgm:bulletEnabled val="1"/>
        </dgm:presLayoutVars>
      </dgm:prSet>
      <dgm:spPr/>
    </dgm:pt>
    <dgm:pt modelId="{5C2897FB-1216-466C-96FA-95E61BD19417}" type="pres">
      <dgm:prSet presAssocID="{8EA77155-545A-4337-AC69-B177FE413AE0}" presName="space" presStyleCnt="0"/>
      <dgm:spPr/>
    </dgm:pt>
    <dgm:pt modelId="{E2EA33AD-AF13-455D-B642-88ADC64C2A6B}" type="pres">
      <dgm:prSet presAssocID="{D58274F1-D4C3-4A9F-97BE-1212EF8C4932}" presName="composite" presStyleCnt="0"/>
      <dgm:spPr/>
    </dgm:pt>
    <dgm:pt modelId="{3A18A53C-710A-4ED5-BB51-F93D82ED9C54}" type="pres">
      <dgm:prSet presAssocID="{D58274F1-D4C3-4A9F-97BE-1212EF8C4932}" presName="parTx" presStyleLbl="alignNode1" presStyleIdx="5" presStyleCnt="6">
        <dgm:presLayoutVars>
          <dgm:chMax val="0"/>
          <dgm:chPref val="0"/>
          <dgm:bulletEnabled val="1"/>
        </dgm:presLayoutVars>
      </dgm:prSet>
      <dgm:spPr/>
    </dgm:pt>
    <dgm:pt modelId="{A0E263D3-D8BF-4010-AF84-ACAB3AC95E5D}" type="pres">
      <dgm:prSet presAssocID="{D58274F1-D4C3-4A9F-97BE-1212EF8C4932}" presName="desTx" presStyleLbl="alignAccFollowNode1" presStyleIdx="5" presStyleCnt="6">
        <dgm:presLayoutVars>
          <dgm:bulletEnabled val="1"/>
        </dgm:presLayoutVars>
      </dgm:prSet>
      <dgm:spPr/>
    </dgm:pt>
  </dgm:ptLst>
  <dgm:cxnLst>
    <dgm:cxn modelId="{B09C3208-4713-4476-9DAA-CECCF9EEFE6D}" srcId="{5EA78D8A-7136-4D53-A148-F456544F9B79}" destId="{32FB5440-AEB3-4FFA-B435-97ED56E18904}" srcOrd="3" destOrd="0" parTransId="{268F4D02-F874-497D-B9E5-5622B5E609CA}" sibTransId="{0A922286-17A0-4A00-B91D-0C9FBA3096BE}"/>
    <dgm:cxn modelId="{B9164C09-4FB8-479B-8C17-CAA99D6F5087}" type="presOf" srcId="{5F8052FB-52B5-40A4-8959-2EA90B280B25}" destId="{39E96DCE-DB54-49E2-AA16-1721591D33C7}" srcOrd="0" destOrd="0" presId="urn:microsoft.com/office/officeart/2005/8/layout/hList1"/>
    <dgm:cxn modelId="{8D45B20F-1C84-4706-A004-099A0C8948AE}" srcId="{172015FC-701F-43CE-B022-DCC1088DAB1C}" destId="{5F8052FB-52B5-40A4-8959-2EA90B280B25}" srcOrd="0" destOrd="0" parTransId="{450C1594-F40F-4C47-B222-9092A7912DA4}" sibTransId="{0B4D5C6D-92A9-493C-AA33-DED7D114C148}"/>
    <dgm:cxn modelId="{66A6B911-E03E-4186-BB0D-2E199E453394}" srcId="{E58B20F6-71F8-40B8-80E0-263485DA79C8}" destId="{055CF7C3-CB47-46CE-8813-1E36CBE772D2}" srcOrd="1" destOrd="0" parTransId="{D7AAF6B2-716E-4E7F-993B-0740956D2CF0}" sibTransId="{74F735B5-B6DC-4CE6-89F0-E99AFCA795E4}"/>
    <dgm:cxn modelId="{CBE17113-B5F8-444F-B38C-4194FDE0192E}" srcId="{E58B20F6-71F8-40B8-80E0-263485DA79C8}" destId="{8E00BBF5-1AA4-45D3-8358-0CD2A7304A38}" srcOrd="0" destOrd="0" parTransId="{6E558B6B-327C-4794-B145-35F052A04CBF}" sibTransId="{029352D1-505B-4EDF-9B8E-A60827A859BB}"/>
    <dgm:cxn modelId="{1D5D4E24-5EA2-4C86-AB3B-F1B35CDD20A9}" type="presOf" srcId="{74B425D9-5770-439E-AD35-47AFE01520A7}" destId="{A0E263D3-D8BF-4010-AF84-ACAB3AC95E5D}" srcOrd="0" destOrd="0" presId="urn:microsoft.com/office/officeart/2005/8/layout/hList1"/>
    <dgm:cxn modelId="{63E3C924-2EF5-4DBA-9EE8-584F75DD8DE4}" srcId="{5EA78D8A-7136-4D53-A148-F456544F9B79}" destId="{D58274F1-D4C3-4A9F-97BE-1212EF8C4932}" srcOrd="5" destOrd="0" parTransId="{639942DA-F089-41BF-B753-BF940AAA021A}" sibTransId="{A6C608E1-898D-410A-8130-91CB128CA93D}"/>
    <dgm:cxn modelId="{FF640A2B-88DF-464C-9C7F-9C4C277931A7}" srcId="{5EA78D8A-7136-4D53-A148-F456544F9B79}" destId="{13801552-DED8-448E-9F8C-003112F4585D}" srcOrd="4" destOrd="0" parTransId="{55741190-DDB6-491D-BC88-EF55340A5353}" sibTransId="{8EA77155-545A-4337-AC69-B177FE413AE0}"/>
    <dgm:cxn modelId="{2E77732F-A0AE-44BC-936B-077C73137B60}" srcId="{0818F2A5-F1D9-41D9-81B2-C5A23B6F2E91}" destId="{2277F46D-6449-4255-9034-C85817F26888}" srcOrd="0" destOrd="0" parTransId="{5E96C770-AD6C-4D57-A6FB-E5A187E8E59D}" sibTransId="{E338E4BE-A2FC-4110-B33A-A211699F310D}"/>
    <dgm:cxn modelId="{A3C05632-2631-4641-B790-6032CF867D67}" type="presOf" srcId="{DCADB194-E01D-4D13-B6B6-0E1C726DAA2E}" destId="{A0E263D3-D8BF-4010-AF84-ACAB3AC95E5D}" srcOrd="0" destOrd="1" presId="urn:microsoft.com/office/officeart/2005/8/layout/hList1"/>
    <dgm:cxn modelId="{FACBFF39-7D0B-4800-926E-209FF4675A82}" type="presOf" srcId="{258562F5-6C90-422E-B2DB-AD3F464978E1}" destId="{69D15C28-977B-4171-87D0-A15721D50697}" srcOrd="0" destOrd="1" presId="urn:microsoft.com/office/officeart/2005/8/layout/hList1"/>
    <dgm:cxn modelId="{3DC93E5C-7F24-4443-A940-6048946AB1BE}" srcId="{5EA78D8A-7136-4D53-A148-F456544F9B79}" destId="{E58B20F6-71F8-40B8-80E0-263485DA79C8}" srcOrd="1" destOrd="0" parTransId="{B9573B4C-3BDA-4135-8E8E-2A0832086C80}" sibTransId="{EEEF99B7-E58B-4D46-9D2B-DCE9B55EE6D9}"/>
    <dgm:cxn modelId="{1DCF3764-65A2-4D7E-B5E6-231BC578DA20}" type="presOf" srcId="{EFA089DF-DAFE-4D0A-B66E-EA62009652AD}" destId="{69D15C28-977B-4171-87D0-A15721D50697}" srcOrd="0" destOrd="2" presId="urn:microsoft.com/office/officeart/2005/8/layout/hList1"/>
    <dgm:cxn modelId="{2F3B5B44-835A-40CB-96AB-7E442CF88DEF}" type="presOf" srcId="{0818F2A5-F1D9-41D9-81B2-C5A23B6F2E91}" destId="{B5560CB5-D718-48BA-8DFB-1AE43D154CBA}" srcOrd="0" destOrd="0" presId="urn:microsoft.com/office/officeart/2005/8/layout/hList1"/>
    <dgm:cxn modelId="{5E80BB66-ACA3-47FC-AEFA-E214AF249271}" type="presOf" srcId="{7FD71A0F-090B-41EE-BBE4-1E2C4B592B5A}" destId="{5B4BC3BF-16DA-4B0E-AE15-75A8FAF46F50}" srcOrd="0" destOrd="0" presId="urn:microsoft.com/office/officeart/2005/8/layout/hList1"/>
    <dgm:cxn modelId="{D46EED4D-8F08-4AEA-971B-C4FFB4DEB0AA}" srcId="{32FB5440-AEB3-4FFA-B435-97ED56E18904}" destId="{125C57BE-C5A3-4ECF-9A05-57D70E66F5C3}" srcOrd="0" destOrd="0" parTransId="{247B453E-0A62-4106-9BF9-5415A5E889BC}" sibTransId="{5A6B44D8-D81B-4D3A-BF2F-5564260BCB1A}"/>
    <dgm:cxn modelId="{5B32676E-D991-4337-99E8-19AED9D34E67}" srcId="{172015FC-701F-43CE-B022-DCC1088DAB1C}" destId="{E3F013E3-7416-4F23-88FD-C06C5BEEBCCA}" srcOrd="2" destOrd="0" parTransId="{95696ED9-D2C6-4A5D-9B29-DC5B168926D9}" sibTransId="{39F4CA3A-A5C6-40F6-B9EE-1A8E31C745E6}"/>
    <dgm:cxn modelId="{14306670-E304-445D-A493-6440475C8E59}" type="presOf" srcId="{D58274F1-D4C3-4A9F-97BE-1212EF8C4932}" destId="{3A18A53C-710A-4ED5-BB51-F93D82ED9C54}" srcOrd="0" destOrd="0" presId="urn:microsoft.com/office/officeart/2005/8/layout/hList1"/>
    <dgm:cxn modelId="{AA5C5E71-4100-4BC7-9A19-530A257D9A29}" srcId="{13801552-DED8-448E-9F8C-003112F4585D}" destId="{05033FBE-2601-4705-9C7E-577783B7679A}" srcOrd="1" destOrd="0" parTransId="{F7FA9184-8476-453D-A1B4-F4FBBAE82480}" sibTransId="{D091F350-5785-474A-A755-FE5B0EA7A252}"/>
    <dgm:cxn modelId="{3BE1DE52-416C-485E-B54E-526B33699D33}" srcId="{5EA78D8A-7136-4D53-A148-F456544F9B79}" destId="{172015FC-701F-43CE-B022-DCC1088DAB1C}" srcOrd="0" destOrd="0" parTransId="{CAC2D2ED-A043-4557-A37D-F7BC42D4A082}" sibTransId="{4ECD2257-190A-492D-B924-281F469EFEB6}"/>
    <dgm:cxn modelId="{36119754-2729-4FAB-AC06-769BBE385AF1}" type="presOf" srcId="{125C57BE-C5A3-4ECF-9A05-57D70E66F5C3}" destId="{DC78FBC6-8F95-4DA1-8350-94C00FDE2FE3}" srcOrd="0" destOrd="0" presId="urn:microsoft.com/office/officeart/2005/8/layout/hList1"/>
    <dgm:cxn modelId="{D977BE74-B6DE-4654-8FC0-3C346969452C}" srcId="{172015FC-701F-43CE-B022-DCC1088DAB1C}" destId="{03A08E9F-57EB-4DD9-ADD8-D58FA5C294FC}" srcOrd="1" destOrd="0" parTransId="{D89A2D4F-76BA-4BF7-8FDA-ACED164A1260}" sibTransId="{F45223FA-E6E7-4D4B-9D6F-081893476BE1}"/>
    <dgm:cxn modelId="{1226C774-861F-41DD-A1B1-04B6E86832F4}" srcId="{5EA78D8A-7136-4D53-A148-F456544F9B79}" destId="{0818F2A5-F1D9-41D9-81B2-C5A23B6F2E91}" srcOrd="2" destOrd="0" parTransId="{B7BCFCF5-2972-46A9-B07D-854117A6CA8B}" sibTransId="{AC5D113B-CDD0-4732-95A0-F815CCC6C650}"/>
    <dgm:cxn modelId="{B603E558-3E6D-4262-BEC3-CE7D7FC661BB}" srcId="{0818F2A5-F1D9-41D9-81B2-C5A23B6F2E91}" destId="{258562F5-6C90-422E-B2DB-AD3F464978E1}" srcOrd="1" destOrd="0" parTransId="{3408652E-BFC1-40C7-A3D9-0C5370278204}" sibTransId="{4A1EB00E-3CFB-4A6B-838B-0F96E1F9FCB7}"/>
    <dgm:cxn modelId="{6A76057A-ED04-4E47-81D3-E2A57D3D0AE5}" type="presOf" srcId="{B7969137-15DD-4D32-8101-1D8D40A73BD6}" destId="{DC78FBC6-8F95-4DA1-8350-94C00FDE2FE3}" srcOrd="0" destOrd="1" presId="urn:microsoft.com/office/officeart/2005/8/layout/hList1"/>
    <dgm:cxn modelId="{A147157A-F2A1-4AF5-A462-FB9C792E743B}" type="presOf" srcId="{E3F013E3-7416-4F23-88FD-C06C5BEEBCCA}" destId="{39E96DCE-DB54-49E2-AA16-1721591D33C7}" srcOrd="0" destOrd="2" presId="urn:microsoft.com/office/officeart/2005/8/layout/hList1"/>
    <dgm:cxn modelId="{D7B9577A-C94D-499C-9B50-ADB725E8F81E}" type="presOf" srcId="{32FB5440-AEB3-4FFA-B435-97ED56E18904}" destId="{78620608-4A22-4585-838C-B1158D87F2D3}" srcOrd="0" destOrd="0" presId="urn:microsoft.com/office/officeart/2005/8/layout/hList1"/>
    <dgm:cxn modelId="{09A7A685-5A46-4416-9E8D-5CFD32978C59}" srcId="{32FB5440-AEB3-4FFA-B435-97ED56E18904}" destId="{B7969137-15DD-4D32-8101-1D8D40A73BD6}" srcOrd="1" destOrd="0" parTransId="{848FAF9C-D468-4843-A370-2DF9479C3F8B}" sibTransId="{1AABAECE-A00C-42F9-9B77-6BE0ABB5814E}"/>
    <dgm:cxn modelId="{EA04688F-456D-41F1-855B-3CC41C5D1424}" type="presOf" srcId="{05033FBE-2601-4705-9C7E-577783B7679A}" destId="{5B4BC3BF-16DA-4B0E-AE15-75A8FAF46F50}" srcOrd="0" destOrd="1" presId="urn:microsoft.com/office/officeart/2005/8/layout/hList1"/>
    <dgm:cxn modelId="{6E7A3192-39A7-459A-98BE-334A106F32F2}" type="presOf" srcId="{03A08E9F-57EB-4DD9-ADD8-D58FA5C294FC}" destId="{39E96DCE-DB54-49E2-AA16-1721591D33C7}" srcOrd="0" destOrd="1" presId="urn:microsoft.com/office/officeart/2005/8/layout/hList1"/>
    <dgm:cxn modelId="{217DF19B-D581-4260-B2F6-28F1A4622C5C}" type="presOf" srcId="{8A727315-40D2-4B89-B5EC-42435A676EA7}" destId="{A0E263D3-D8BF-4010-AF84-ACAB3AC95E5D}" srcOrd="0" destOrd="2" presId="urn:microsoft.com/office/officeart/2005/8/layout/hList1"/>
    <dgm:cxn modelId="{1AAC8B9E-ED87-4BA4-9D8D-FFCC130EE486}" type="presOf" srcId="{E58B20F6-71F8-40B8-80E0-263485DA79C8}" destId="{31A6DEDF-A8DA-4ACE-84CE-F0EB6C9DA66B}" srcOrd="0" destOrd="0" presId="urn:microsoft.com/office/officeart/2005/8/layout/hList1"/>
    <dgm:cxn modelId="{E19FD8A0-235B-49A2-91FB-3F048A4CAEA0}" type="presOf" srcId="{055CF7C3-CB47-46CE-8813-1E36CBE772D2}" destId="{A4113DD4-887B-4B80-9964-0B4A209A7466}" srcOrd="0" destOrd="1" presId="urn:microsoft.com/office/officeart/2005/8/layout/hList1"/>
    <dgm:cxn modelId="{5D1E5FA7-5B80-41EA-8585-D4C8DF6C678D}" type="presOf" srcId="{13801552-DED8-448E-9F8C-003112F4585D}" destId="{5F20EED6-029A-435C-B3E1-9F7FC7D0501A}" srcOrd="0" destOrd="0" presId="urn:microsoft.com/office/officeart/2005/8/layout/hList1"/>
    <dgm:cxn modelId="{9D74F6AB-06BA-42AF-9890-DF9C91782C98}" type="presOf" srcId="{8E00BBF5-1AA4-45D3-8358-0CD2A7304A38}" destId="{A4113DD4-887B-4B80-9964-0B4A209A7466}" srcOrd="0" destOrd="0" presId="urn:microsoft.com/office/officeart/2005/8/layout/hList1"/>
    <dgm:cxn modelId="{FBCE88AC-5AE8-4E44-80F7-7074AFDBD7A0}" srcId="{0818F2A5-F1D9-41D9-81B2-C5A23B6F2E91}" destId="{EFA089DF-DAFE-4D0A-B66E-EA62009652AD}" srcOrd="2" destOrd="0" parTransId="{2E8D5A93-63EE-4DCA-A9FB-AFA80C7CCF9E}" sibTransId="{92D2B932-9093-4F80-B1F3-0238C0E636F4}"/>
    <dgm:cxn modelId="{015E26BB-BE61-421E-A4E8-A72617346DAD}" srcId="{D58274F1-D4C3-4A9F-97BE-1212EF8C4932}" destId="{DCADB194-E01D-4D13-B6B6-0E1C726DAA2E}" srcOrd="1" destOrd="0" parTransId="{4A3B1AB1-9899-4CC4-BDDB-8E01F37C4230}" sibTransId="{C7139BEF-C6F4-48ED-B594-2DA6BE9E8D68}"/>
    <dgm:cxn modelId="{2AB8FCBC-E2EC-4881-AAED-0D44A3F02F9E}" type="presOf" srcId="{5EA78D8A-7136-4D53-A148-F456544F9B79}" destId="{47F88057-8C98-498A-9B60-A4DF02A681C5}" srcOrd="0" destOrd="0" presId="urn:microsoft.com/office/officeart/2005/8/layout/hList1"/>
    <dgm:cxn modelId="{3787FDD4-3D0D-44F4-B2CD-5D56F2B61F5E}" type="presOf" srcId="{577AC4B8-48AC-4942-9D62-8FA76313A5C2}" destId="{A0E263D3-D8BF-4010-AF84-ACAB3AC95E5D}" srcOrd="0" destOrd="3" presId="urn:microsoft.com/office/officeart/2005/8/layout/hList1"/>
    <dgm:cxn modelId="{113AD3D5-E199-4858-AE5B-20AC9BEC1D8F}" srcId="{D58274F1-D4C3-4A9F-97BE-1212EF8C4932}" destId="{74B425D9-5770-439E-AD35-47AFE01520A7}" srcOrd="0" destOrd="0" parTransId="{9A35226C-8D56-4D65-A62A-9C62A8508CC9}" sibTransId="{245A7EEB-3E3A-470C-B42D-D95BB20F295F}"/>
    <dgm:cxn modelId="{99A58FE1-D5D3-4349-8BEF-20E36C2C4824}" srcId="{13801552-DED8-448E-9F8C-003112F4585D}" destId="{7FD71A0F-090B-41EE-BBE4-1E2C4B592B5A}" srcOrd="0" destOrd="0" parTransId="{42227E9A-ED7F-4FEA-8DAF-D38955364010}" sibTransId="{A5107D41-8743-40E7-A7EE-D938849950C0}"/>
    <dgm:cxn modelId="{E1FA2CF4-4A8B-4CEB-AE35-0B15B9419CE5}" type="presOf" srcId="{2277F46D-6449-4255-9034-C85817F26888}" destId="{69D15C28-977B-4171-87D0-A15721D50697}" srcOrd="0" destOrd="0" presId="urn:microsoft.com/office/officeart/2005/8/layout/hList1"/>
    <dgm:cxn modelId="{556978F4-3EF8-4252-B879-4A183DDDCE5B}" srcId="{D58274F1-D4C3-4A9F-97BE-1212EF8C4932}" destId="{577AC4B8-48AC-4942-9D62-8FA76313A5C2}" srcOrd="3" destOrd="0" parTransId="{57611E7D-7FEC-4FEB-BF8F-7C14C5C325F8}" sibTransId="{EEAF024C-129C-4E2D-81A1-491E3096D527}"/>
    <dgm:cxn modelId="{F50030F5-792D-4A4E-BB62-BA78343F9AD3}" srcId="{D58274F1-D4C3-4A9F-97BE-1212EF8C4932}" destId="{8A727315-40D2-4B89-B5EC-42435A676EA7}" srcOrd="2" destOrd="0" parTransId="{AB3495C8-A81E-4884-ACD3-410842EEF4B5}" sibTransId="{3ED650E3-2E83-4A62-A0C4-504807E3C778}"/>
    <dgm:cxn modelId="{F8010DFD-177C-4F84-B08F-B79D26F32DBF}" type="presOf" srcId="{172015FC-701F-43CE-B022-DCC1088DAB1C}" destId="{7D01D32A-575F-43E6-9380-7EB9B40E9FF8}" srcOrd="0" destOrd="0" presId="urn:microsoft.com/office/officeart/2005/8/layout/hList1"/>
    <dgm:cxn modelId="{1252B312-F0FB-4DDD-A5DB-AF1127D4AD7D}" type="presParOf" srcId="{47F88057-8C98-498A-9B60-A4DF02A681C5}" destId="{0E7E1180-CA8F-4B88-8681-1E49D2E55F8C}" srcOrd="0" destOrd="0" presId="urn:microsoft.com/office/officeart/2005/8/layout/hList1"/>
    <dgm:cxn modelId="{5437D05C-2FA8-408F-AD4D-EBB491F4FD81}" type="presParOf" srcId="{0E7E1180-CA8F-4B88-8681-1E49D2E55F8C}" destId="{7D01D32A-575F-43E6-9380-7EB9B40E9FF8}" srcOrd="0" destOrd="0" presId="urn:microsoft.com/office/officeart/2005/8/layout/hList1"/>
    <dgm:cxn modelId="{5DCED2CD-045A-4D6C-AC4D-AB1E9D66F533}" type="presParOf" srcId="{0E7E1180-CA8F-4B88-8681-1E49D2E55F8C}" destId="{39E96DCE-DB54-49E2-AA16-1721591D33C7}" srcOrd="1" destOrd="0" presId="urn:microsoft.com/office/officeart/2005/8/layout/hList1"/>
    <dgm:cxn modelId="{2BC27295-B003-4EAD-9C13-55B44181DC17}" type="presParOf" srcId="{47F88057-8C98-498A-9B60-A4DF02A681C5}" destId="{F4998FE4-36D6-475F-AC27-9C7006C0AFDD}" srcOrd="1" destOrd="0" presId="urn:microsoft.com/office/officeart/2005/8/layout/hList1"/>
    <dgm:cxn modelId="{70CE727D-9902-4275-828A-C13D70907B40}" type="presParOf" srcId="{47F88057-8C98-498A-9B60-A4DF02A681C5}" destId="{E820BC30-E02A-45DA-95C4-7ABDFE8071B1}" srcOrd="2" destOrd="0" presId="urn:microsoft.com/office/officeart/2005/8/layout/hList1"/>
    <dgm:cxn modelId="{484A887D-1549-44ED-BD9B-4E92919707A7}" type="presParOf" srcId="{E820BC30-E02A-45DA-95C4-7ABDFE8071B1}" destId="{31A6DEDF-A8DA-4ACE-84CE-F0EB6C9DA66B}" srcOrd="0" destOrd="0" presId="urn:microsoft.com/office/officeart/2005/8/layout/hList1"/>
    <dgm:cxn modelId="{E85BB2BA-1148-4E8C-8FAB-242141632AC3}" type="presParOf" srcId="{E820BC30-E02A-45DA-95C4-7ABDFE8071B1}" destId="{A4113DD4-887B-4B80-9964-0B4A209A7466}" srcOrd="1" destOrd="0" presId="urn:microsoft.com/office/officeart/2005/8/layout/hList1"/>
    <dgm:cxn modelId="{EA5117BE-CC00-45F2-B4C3-838BD738FFF2}" type="presParOf" srcId="{47F88057-8C98-498A-9B60-A4DF02A681C5}" destId="{118A0F69-C3CD-4A05-8415-084F7D1139DC}" srcOrd="3" destOrd="0" presId="urn:microsoft.com/office/officeart/2005/8/layout/hList1"/>
    <dgm:cxn modelId="{99FB355C-B051-4942-9F6C-C845EB5CC378}" type="presParOf" srcId="{47F88057-8C98-498A-9B60-A4DF02A681C5}" destId="{8CE54AAA-1E48-46FC-845F-BBA8BC83199F}" srcOrd="4" destOrd="0" presId="urn:microsoft.com/office/officeart/2005/8/layout/hList1"/>
    <dgm:cxn modelId="{1BF5AE39-4CA9-4421-A93E-5E8A5C9F649F}" type="presParOf" srcId="{8CE54AAA-1E48-46FC-845F-BBA8BC83199F}" destId="{B5560CB5-D718-48BA-8DFB-1AE43D154CBA}" srcOrd="0" destOrd="0" presId="urn:microsoft.com/office/officeart/2005/8/layout/hList1"/>
    <dgm:cxn modelId="{42CED076-BF43-47A9-9AED-F04F17F5EDE9}" type="presParOf" srcId="{8CE54AAA-1E48-46FC-845F-BBA8BC83199F}" destId="{69D15C28-977B-4171-87D0-A15721D50697}" srcOrd="1" destOrd="0" presId="urn:microsoft.com/office/officeart/2005/8/layout/hList1"/>
    <dgm:cxn modelId="{8A5D4F84-C9DF-465F-8962-A148C520A169}" type="presParOf" srcId="{47F88057-8C98-498A-9B60-A4DF02A681C5}" destId="{208C6FC4-D1E4-4933-A988-1A84C6F26330}" srcOrd="5" destOrd="0" presId="urn:microsoft.com/office/officeart/2005/8/layout/hList1"/>
    <dgm:cxn modelId="{75F61C30-B450-45A2-AC1F-78F8485EA02E}" type="presParOf" srcId="{47F88057-8C98-498A-9B60-A4DF02A681C5}" destId="{47E5EBAF-4DF2-406C-8A8C-5ED0C0BBE7E0}" srcOrd="6" destOrd="0" presId="urn:microsoft.com/office/officeart/2005/8/layout/hList1"/>
    <dgm:cxn modelId="{9756E088-5A05-4795-99EC-27DA9C105AD4}" type="presParOf" srcId="{47E5EBAF-4DF2-406C-8A8C-5ED0C0BBE7E0}" destId="{78620608-4A22-4585-838C-B1158D87F2D3}" srcOrd="0" destOrd="0" presId="urn:microsoft.com/office/officeart/2005/8/layout/hList1"/>
    <dgm:cxn modelId="{09D931C4-60DF-4D58-AC25-9F1D771E91BC}" type="presParOf" srcId="{47E5EBAF-4DF2-406C-8A8C-5ED0C0BBE7E0}" destId="{DC78FBC6-8F95-4DA1-8350-94C00FDE2FE3}" srcOrd="1" destOrd="0" presId="urn:microsoft.com/office/officeart/2005/8/layout/hList1"/>
    <dgm:cxn modelId="{718FD079-8CE4-460B-A321-698ADC7011D5}" type="presParOf" srcId="{47F88057-8C98-498A-9B60-A4DF02A681C5}" destId="{03E38970-2797-4C24-8571-820CB2585D7E}" srcOrd="7" destOrd="0" presId="urn:microsoft.com/office/officeart/2005/8/layout/hList1"/>
    <dgm:cxn modelId="{1FE9AADC-E170-47FA-A40D-6FCAFF2450B0}" type="presParOf" srcId="{47F88057-8C98-498A-9B60-A4DF02A681C5}" destId="{EDCCA2B4-6BB2-41F1-86FC-C93221E0DF68}" srcOrd="8" destOrd="0" presId="urn:microsoft.com/office/officeart/2005/8/layout/hList1"/>
    <dgm:cxn modelId="{614472BD-CAD3-4A5A-BB4C-439832CC1D52}" type="presParOf" srcId="{EDCCA2B4-6BB2-41F1-86FC-C93221E0DF68}" destId="{5F20EED6-029A-435C-B3E1-9F7FC7D0501A}" srcOrd="0" destOrd="0" presId="urn:microsoft.com/office/officeart/2005/8/layout/hList1"/>
    <dgm:cxn modelId="{B0F0F82C-3019-4176-A50D-F9349967FCEE}" type="presParOf" srcId="{EDCCA2B4-6BB2-41F1-86FC-C93221E0DF68}" destId="{5B4BC3BF-16DA-4B0E-AE15-75A8FAF46F50}" srcOrd="1" destOrd="0" presId="urn:microsoft.com/office/officeart/2005/8/layout/hList1"/>
    <dgm:cxn modelId="{05261E80-DDB0-466A-AF7A-DEB688CAC435}" type="presParOf" srcId="{47F88057-8C98-498A-9B60-A4DF02A681C5}" destId="{5C2897FB-1216-466C-96FA-95E61BD19417}" srcOrd="9" destOrd="0" presId="urn:microsoft.com/office/officeart/2005/8/layout/hList1"/>
    <dgm:cxn modelId="{DEE5A8A1-4F88-4E44-85D8-6435DEB4882E}" type="presParOf" srcId="{47F88057-8C98-498A-9B60-A4DF02A681C5}" destId="{E2EA33AD-AF13-455D-B642-88ADC64C2A6B}" srcOrd="10" destOrd="0" presId="urn:microsoft.com/office/officeart/2005/8/layout/hList1"/>
    <dgm:cxn modelId="{3994D3A6-8645-489C-91FF-BF84BE25FBB1}" type="presParOf" srcId="{E2EA33AD-AF13-455D-B642-88ADC64C2A6B}" destId="{3A18A53C-710A-4ED5-BB51-F93D82ED9C54}" srcOrd="0" destOrd="0" presId="urn:microsoft.com/office/officeart/2005/8/layout/hList1"/>
    <dgm:cxn modelId="{3C315A63-8CE3-494A-80E8-F24B8382753D}" type="presParOf" srcId="{E2EA33AD-AF13-455D-B642-88ADC64C2A6B}" destId="{A0E263D3-D8BF-4010-AF84-ACAB3AC95E5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5B9F442-1CDF-421A-8C02-C7D0E9234686}" type="doc">
      <dgm:prSet loTypeId="urn:microsoft.com/office/officeart/2005/8/layout/list1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it-IT"/>
        </a:p>
      </dgm:t>
    </dgm:pt>
    <dgm:pt modelId="{9C85FE94-72D5-492A-B8AC-E685D1E0A365}">
      <dgm:prSet phldrT="[Testo]" phldr="0"/>
      <dgm:spPr/>
      <dgm:t>
        <a:bodyPr/>
        <a:lstStyle/>
        <a:p>
          <a:pPr rtl="0"/>
          <a:r>
            <a:rPr lang="it-IT" dirty="0">
              <a:latin typeface="Arial"/>
            </a:rPr>
            <a:t>Ruolo all'interno dell'Osservatorio Transfrontaliero</a:t>
          </a:r>
          <a:endParaRPr lang="it-IT" dirty="0"/>
        </a:p>
      </dgm:t>
    </dgm:pt>
    <dgm:pt modelId="{E13082D6-39D7-4D25-B685-5A9DE580D73E}" type="parTrans" cxnId="{F400D492-391B-4782-974F-BFF9671F24C9}">
      <dgm:prSet/>
      <dgm:spPr/>
      <dgm:t>
        <a:bodyPr/>
        <a:lstStyle/>
        <a:p>
          <a:endParaRPr lang="it-IT"/>
        </a:p>
      </dgm:t>
    </dgm:pt>
    <dgm:pt modelId="{EB1FB16F-BF90-4963-8365-B2B4BA7BE723}" type="sibTrans" cxnId="{F400D492-391B-4782-974F-BFF9671F24C9}">
      <dgm:prSet/>
      <dgm:spPr/>
      <dgm:t>
        <a:bodyPr/>
        <a:lstStyle/>
        <a:p>
          <a:endParaRPr lang="it-IT"/>
        </a:p>
      </dgm:t>
    </dgm:pt>
    <dgm:pt modelId="{24108088-D3A8-480A-95A7-35A9C0CD218E}">
      <dgm:prSet phldrT="[Testo]" phldr="0"/>
      <dgm:spPr/>
      <dgm:t>
        <a:bodyPr/>
        <a:lstStyle/>
        <a:p>
          <a:pPr rtl="0"/>
          <a:r>
            <a:rPr lang="it-IT" dirty="0">
              <a:latin typeface="Arial"/>
            </a:rPr>
            <a:t>Partner di </a:t>
          </a:r>
          <a:r>
            <a:rPr lang="it-IT">
              <a:latin typeface="Arial"/>
            </a:rPr>
            <a:t>riferimento (assieme</a:t>
          </a:r>
          <a:r>
            <a:rPr lang="it-IT" dirty="0">
              <a:latin typeface="Arial"/>
            </a:rPr>
            <a:t> a DLTM e ALFA Liguria, soggetto in convenzione del Comune della Spezia) del primo focus su IA e orientamento, da cui è nato anche uno studio tematico</a:t>
          </a:r>
          <a:endParaRPr lang="it-IT" dirty="0"/>
        </a:p>
      </dgm:t>
    </dgm:pt>
    <dgm:pt modelId="{755A1B73-44DF-4571-9783-1F967B05643A}" type="parTrans" cxnId="{1E5C5EC7-3169-4493-A40A-C683E40614B2}">
      <dgm:prSet/>
      <dgm:spPr/>
      <dgm:t>
        <a:bodyPr/>
        <a:lstStyle/>
        <a:p>
          <a:endParaRPr lang="it-IT"/>
        </a:p>
      </dgm:t>
    </dgm:pt>
    <dgm:pt modelId="{409651C2-63E0-4EC3-97BD-B723D558890D}" type="sibTrans" cxnId="{1E5C5EC7-3169-4493-A40A-C683E40614B2}">
      <dgm:prSet/>
      <dgm:spPr/>
      <dgm:t>
        <a:bodyPr/>
        <a:lstStyle/>
        <a:p>
          <a:endParaRPr lang="it-IT"/>
        </a:p>
      </dgm:t>
    </dgm:pt>
    <dgm:pt modelId="{955F6674-ADE8-40E1-A1A9-1F5DEEB43FC8}">
      <dgm:prSet phldrT="[Testo]" phldr="0"/>
      <dgm:spPr/>
      <dgm:t>
        <a:bodyPr/>
        <a:lstStyle/>
        <a:p>
          <a:pPr rtl="0"/>
          <a:r>
            <a:rPr lang="it-IT" sz="1800" dirty="0">
              <a:latin typeface="Arial"/>
            </a:rPr>
            <a:t>Potenziamento Rete per il Lavoro</a:t>
          </a:r>
          <a:endParaRPr lang="it-IT" sz="1800" dirty="0"/>
        </a:p>
      </dgm:t>
    </dgm:pt>
    <dgm:pt modelId="{A5E15896-EE90-4BF1-AEF9-A4A168D1608F}" type="parTrans" cxnId="{FE48123C-1447-47EC-BB30-52516478D48A}">
      <dgm:prSet/>
      <dgm:spPr/>
      <dgm:t>
        <a:bodyPr/>
        <a:lstStyle/>
        <a:p>
          <a:endParaRPr lang="it-IT"/>
        </a:p>
      </dgm:t>
    </dgm:pt>
    <dgm:pt modelId="{099E378B-9618-420E-8B7A-37DC368BC487}" type="sibTrans" cxnId="{FE48123C-1447-47EC-BB30-52516478D48A}">
      <dgm:prSet/>
      <dgm:spPr/>
      <dgm:t>
        <a:bodyPr/>
        <a:lstStyle/>
        <a:p>
          <a:endParaRPr lang="it-IT"/>
        </a:p>
      </dgm:t>
    </dgm:pt>
    <dgm:pt modelId="{876C6C4A-078D-4804-BAC4-FA4B9307A1CD}">
      <dgm:prSet phldrT="[Testo]" phldr="0"/>
      <dgm:spPr/>
      <dgm:t>
        <a:bodyPr/>
        <a:lstStyle/>
        <a:p>
          <a:pPr rtl="0"/>
          <a:r>
            <a:rPr lang="it-IT" dirty="0">
              <a:latin typeface="Arial"/>
            </a:rPr>
            <a:t>L'obiettivo è implementare </a:t>
          </a:r>
          <a:r>
            <a:rPr lang="it-IT" sz="2200" dirty="0">
              <a:latin typeface="Arial"/>
            </a:rPr>
            <a:t>la Rete per il Lavoro, coordinata dal Comune della Spezia e attiva dal 2018, che ha permesso di sviluppare competenze specifiche nell'orientamento, nell'accompagnamento e nell'incontro tra domanda e offerta di lavoro</a:t>
          </a:r>
          <a:endParaRPr lang="it-IT" dirty="0"/>
        </a:p>
      </dgm:t>
    </dgm:pt>
    <dgm:pt modelId="{A6F2B33E-B90B-4CDB-AB3B-3F67DC1E8CC2}" type="parTrans" cxnId="{BAFD4ED5-7D42-4081-8832-E255ED047B1D}">
      <dgm:prSet/>
      <dgm:spPr/>
      <dgm:t>
        <a:bodyPr/>
        <a:lstStyle/>
        <a:p>
          <a:endParaRPr lang="it-IT"/>
        </a:p>
      </dgm:t>
    </dgm:pt>
    <dgm:pt modelId="{47344D82-5A11-410F-8C01-A05F40FF4633}" type="sibTrans" cxnId="{BAFD4ED5-7D42-4081-8832-E255ED047B1D}">
      <dgm:prSet/>
      <dgm:spPr/>
      <dgm:t>
        <a:bodyPr/>
        <a:lstStyle/>
        <a:p>
          <a:endParaRPr lang="it-IT"/>
        </a:p>
      </dgm:t>
    </dgm:pt>
    <dgm:pt modelId="{5A811958-749A-440F-94C9-D532C5DFAA4E}">
      <dgm:prSet phldrT="[Testo]" phldr="0"/>
      <dgm:spPr/>
      <dgm:t>
        <a:bodyPr/>
        <a:lstStyle/>
        <a:p>
          <a:pPr rtl="0"/>
          <a:r>
            <a:rPr lang="it-IT" sz="1800" dirty="0">
              <a:latin typeface="Arial"/>
            </a:rPr>
            <a:t>Il </a:t>
          </a:r>
          <a:r>
            <a:rPr lang="it-IT" sz="1800" dirty="0" err="1">
              <a:latin typeface="Arial"/>
            </a:rPr>
            <a:t>networ</a:t>
          </a:r>
          <a:r>
            <a:rPr lang="it-IT" sz="1800" dirty="0">
              <a:latin typeface="Arial"/>
            </a:rPr>
            <a:t>k di relazioni con le imprese e cittadini fornisce una base operativa per la creazione ed il rafforzamento dei servizi per l'impiego transfrontalieri</a:t>
          </a:r>
          <a:endParaRPr lang="it-IT" sz="1800" dirty="0"/>
        </a:p>
      </dgm:t>
    </dgm:pt>
    <dgm:pt modelId="{6EB7DBCE-9720-43C4-B448-06529417FF57}" type="parTrans" cxnId="{1108D4F3-C6C2-4270-807C-48A970E85952}">
      <dgm:prSet/>
      <dgm:spPr/>
      <dgm:t>
        <a:bodyPr/>
        <a:lstStyle/>
        <a:p>
          <a:endParaRPr lang="it-IT"/>
        </a:p>
      </dgm:t>
    </dgm:pt>
    <dgm:pt modelId="{801B5F45-45A0-4B39-8FD3-1DAFF37AA824}" type="sibTrans" cxnId="{1108D4F3-C6C2-4270-807C-48A970E85952}">
      <dgm:prSet/>
      <dgm:spPr/>
      <dgm:t>
        <a:bodyPr/>
        <a:lstStyle/>
        <a:p>
          <a:endParaRPr lang="it-IT"/>
        </a:p>
      </dgm:t>
    </dgm:pt>
    <dgm:pt modelId="{2267D3B2-2254-4772-A13E-3B51469606C7}">
      <dgm:prSet phldr="0"/>
      <dgm:spPr/>
      <dgm:t>
        <a:bodyPr/>
        <a:lstStyle/>
        <a:p>
          <a:pPr rtl="0"/>
          <a:r>
            <a:rPr lang="it-IT" sz="2200" dirty="0">
              <a:latin typeface="Arial"/>
            </a:rPr>
            <a:t>Mappatura competenze e fabbisogni</a:t>
          </a:r>
        </a:p>
      </dgm:t>
    </dgm:pt>
    <dgm:pt modelId="{49ACE94E-ED77-4F67-B93F-7589B0B2D000}" type="parTrans" cxnId="{A34CFA86-8BEE-4DCF-8EB8-DF3ED8F67B1E}">
      <dgm:prSet/>
      <dgm:spPr/>
    </dgm:pt>
    <dgm:pt modelId="{39AC391E-BF3B-4E9F-84A7-E3364E40746F}" type="sibTrans" cxnId="{A34CFA86-8BEE-4DCF-8EB8-DF3ED8F67B1E}">
      <dgm:prSet/>
      <dgm:spPr/>
    </dgm:pt>
    <dgm:pt modelId="{D2CD7882-F84B-43D3-87FC-2174FDC25153}">
      <dgm:prSet phldr="0"/>
      <dgm:spPr/>
      <dgm:t>
        <a:bodyPr/>
        <a:lstStyle/>
        <a:p>
          <a:pPr rtl="0"/>
          <a:r>
            <a:rPr lang="it-IT" dirty="0">
              <a:latin typeface="Arial"/>
            </a:rPr>
            <a:t>ALFA Liguria, soggetto in convenzione del </a:t>
          </a:r>
          <a:r>
            <a:rPr lang="it-IT" dirty="0" err="1">
              <a:latin typeface="Arial"/>
            </a:rPr>
            <a:t>Comu</a:t>
          </a:r>
          <a:r>
            <a:rPr lang="it-IT" dirty="0">
              <a:latin typeface="Arial"/>
            </a:rPr>
            <a:t>ne della Spezia, è incaricato di svolgere le attività di mappatura delle competenze e dei fabbisogni occupazionali/formativi sul territorio ligure</a:t>
          </a:r>
          <a:r>
            <a:rPr lang="it-IT" sz="1800" dirty="0">
              <a:latin typeface="Arial"/>
            </a:rPr>
            <a:t>, confrontando i risultati con il Repertorio delle professioni (focus carriere blu)</a:t>
          </a:r>
        </a:p>
      </dgm:t>
    </dgm:pt>
    <dgm:pt modelId="{1E232B76-7B2D-4554-8765-E19B1BA1C427}" type="parTrans" cxnId="{16330E87-AF84-4DC0-9E2A-4A14A7140625}">
      <dgm:prSet/>
      <dgm:spPr/>
    </dgm:pt>
    <dgm:pt modelId="{8EC37E9A-E2DF-40A5-B1DF-900042DBF60E}" type="sibTrans" cxnId="{16330E87-AF84-4DC0-9E2A-4A14A7140625}">
      <dgm:prSet/>
      <dgm:spPr/>
    </dgm:pt>
    <dgm:pt modelId="{6007E667-6191-4A00-9D94-7F2DE3F0B7F0}">
      <dgm:prSet phldr="0"/>
      <dgm:spPr/>
      <dgm:t>
        <a:bodyPr/>
        <a:lstStyle/>
        <a:p>
          <a:pPr rtl="0"/>
          <a:r>
            <a:rPr lang="it-IT" sz="2200" dirty="0">
              <a:latin typeface="Arial"/>
            </a:rPr>
            <a:t>Implementazione sito </a:t>
          </a:r>
          <a:r>
            <a:rPr lang="it-IT" sz="2200" dirty="0" err="1">
              <a:latin typeface="Arial"/>
            </a:rPr>
            <a:t>Infolavoro</a:t>
          </a:r>
          <a:endParaRPr lang="it-IT" sz="2200" dirty="0">
            <a:latin typeface="Arial"/>
          </a:endParaRPr>
        </a:p>
      </dgm:t>
    </dgm:pt>
    <dgm:pt modelId="{7B757553-EB9F-45A8-96F6-23842E1D8268}" type="parTrans" cxnId="{7A7BD129-C6DE-48F0-9709-85ABD989B5F3}">
      <dgm:prSet/>
      <dgm:spPr/>
    </dgm:pt>
    <dgm:pt modelId="{51A74523-8D4C-4F90-A356-38837C7F91AA}" type="sibTrans" cxnId="{7A7BD129-C6DE-48F0-9709-85ABD989B5F3}">
      <dgm:prSet/>
      <dgm:spPr/>
    </dgm:pt>
    <dgm:pt modelId="{75D11A29-B5D1-4453-B54B-EF6FDB28B254}">
      <dgm:prSet phldr="0"/>
      <dgm:spPr/>
      <dgm:t>
        <a:bodyPr/>
        <a:lstStyle/>
        <a:p>
          <a:pPr rtl="0"/>
          <a:r>
            <a:rPr lang="it-IT" sz="1800" dirty="0">
              <a:latin typeface="Arial"/>
            </a:rPr>
            <a:t>Con BE-STREAM il Comune della Spezia vuole implementare la sezione dedicata alle offerte di lavoro, rendendola una vetrina dove consultare gli annunci che </a:t>
          </a:r>
          <a:r>
            <a:rPr lang="it-IT" sz="1800" dirty="0" err="1">
              <a:latin typeface="Arial"/>
            </a:rPr>
            <a:t>altriment</a:t>
          </a:r>
          <a:r>
            <a:rPr lang="it-IT" sz="1800" dirty="0">
              <a:latin typeface="Arial"/>
            </a:rPr>
            <a:t>i si troverebbero solo consultando le singole pagine di chi offre impiego</a:t>
          </a:r>
        </a:p>
      </dgm:t>
    </dgm:pt>
    <dgm:pt modelId="{E5AEDEF4-A062-4DF8-AEE2-7297870342C7}" type="parTrans" cxnId="{65877866-6348-492F-88F7-22F811CDDB07}">
      <dgm:prSet/>
      <dgm:spPr/>
    </dgm:pt>
    <dgm:pt modelId="{C650B8A7-2317-4D58-B96E-7D1E1A6CC26F}" type="sibTrans" cxnId="{65877866-6348-492F-88F7-22F811CDDB07}">
      <dgm:prSet/>
      <dgm:spPr/>
    </dgm:pt>
    <dgm:pt modelId="{9075E45A-3E88-4B18-92C7-7DACBF93E95B}">
      <dgm:prSet phldr="0"/>
      <dgm:spPr/>
      <dgm:t>
        <a:bodyPr/>
        <a:lstStyle/>
        <a:p>
          <a:pPr rtl="0"/>
          <a:r>
            <a:rPr lang="it-IT" sz="1800" dirty="0">
              <a:latin typeface="Arial"/>
            </a:rPr>
            <a:t>Futura integrazione con il Portale transfrontaliero </a:t>
          </a:r>
          <a:r>
            <a:rPr lang="it-IT" sz="1800" dirty="0" err="1">
              <a:latin typeface="Arial"/>
            </a:rPr>
            <a:t>Med</a:t>
          </a:r>
          <a:r>
            <a:rPr lang="it-IT" sz="1800" dirty="0">
              <a:latin typeface="Arial"/>
            </a:rPr>
            <a:t> New Job</a:t>
          </a:r>
        </a:p>
      </dgm:t>
    </dgm:pt>
    <dgm:pt modelId="{ECC9C079-BADD-4A00-BEBE-752B052CF769}" type="parTrans" cxnId="{DE58A86A-7294-43AE-817F-6E743308C1D8}">
      <dgm:prSet/>
      <dgm:spPr/>
    </dgm:pt>
    <dgm:pt modelId="{B4D8C6FC-FA9A-4CB3-92A4-24EB557FCD9C}" type="sibTrans" cxnId="{DE58A86A-7294-43AE-817F-6E743308C1D8}">
      <dgm:prSet/>
      <dgm:spPr/>
    </dgm:pt>
    <dgm:pt modelId="{AADC27C0-322C-43E4-AAB7-D1A6C31CC617}" type="pres">
      <dgm:prSet presAssocID="{95B9F442-1CDF-421A-8C02-C7D0E9234686}" presName="linear" presStyleCnt="0">
        <dgm:presLayoutVars>
          <dgm:dir/>
          <dgm:animLvl val="lvl"/>
          <dgm:resizeHandles val="exact"/>
        </dgm:presLayoutVars>
      </dgm:prSet>
      <dgm:spPr/>
    </dgm:pt>
    <dgm:pt modelId="{95034CA9-73BC-4F9C-9BE1-F2FDC84FF54B}" type="pres">
      <dgm:prSet presAssocID="{9C85FE94-72D5-492A-B8AC-E685D1E0A365}" presName="parentLin" presStyleCnt="0"/>
      <dgm:spPr/>
    </dgm:pt>
    <dgm:pt modelId="{7CBC037B-FE8C-4DFE-8EAC-E7EB4EA0B742}" type="pres">
      <dgm:prSet presAssocID="{9C85FE94-72D5-492A-B8AC-E685D1E0A365}" presName="parentLeftMargin" presStyleLbl="node1" presStyleIdx="0" presStyleCnt="4"/>
      <dgm:spPr/>
    </dgm:pt>
    <dgm:pt modelId="{44F72F9E-6A8E-4A10-9573-1E3690405055}" type="pres">
      <dgm:prSet presAssocID="{9C85FE94-72D5-492A-B8AC-E685D1E0A36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8744C9D-5FE0-4DFC-BF3F-C4468C68625F}" type="pres">
      <dgm:prSet presAssocID="{9C85FE94-72D5-492A-B8AC-E685D1E0A365}" presName="negativeSpace" presStyleCnt="0"/>
      <dgm:spPr/>
    </dgm:pt>
    <dgm:pt modelId="{074F51EA-3CAA-45E8-9843-5FEDF11022CA}" type="pres">
      <dgm:prSet presAssocID="{9C85FE94-72D5-492A-B8AC-E685D1E0A365}" presName="childText" presStyleLbl="conFgAcc1" presStyleIdx="0" presStyleCnt="4">
        <dgm:presLayoutVars>
          <dgm:bulletEnabled val="1"/>
        </dgm:presLayoutVars>
      </dgm:prSet>
      <dgm:spPr/>
    </dgm:pt>
    <dgm:pt modelId="{913C94A4-A9BD-4AB8-AA1A-E8DAF2F7DCCC}" type="pres">
      <dgm:prSet presAssocID="{EB1FB16F-BF90-4963-8365-B2B4BA7BE723}" presName="spaceBetweenRectangles" presStyleCnt="0"/>
      <dgm:spPr/>
    </dgm:pt>
    <dgm:pt modelId="{DC106279-785D-4D26-A45B-082FE507464B}" type="pres">
      <dgm:prSet presAssocID="{955F6674-ADE8-40E1-A1A9-1F5DEEB43FC8}" presName="parentLin" presStyleCnt="0"/>
      <dgm:spPr/>
    </dgm:pt>
    <dgm:pt modelId="{7C8954B5-0890-4690-8ADD-F2D7CC76A3DF}" type="pres">
      <dgm:prSet presAssocID="{955F6674-ADE8-40E1-A1A9-1F5DEEB43FC8}" presName="parentLeftMargin" presStyleLbl="node1" presStyleIdx="0" presStyleCnt="4"/>
      <dgm:spPr/>
    </dgm:pt>
    <dgm:pt modelId="{AA014268-EC60-4772-89BC-454E5C95FE49}" type="pres">
      <dgm:prSet presAssocID="{955F6674-ADE8-40E1-A1A9-1F5DEEB43FC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BB3733C-78BC-4FF0-AA06-3F4338DD8A94}" type="pres">
      <dgm:prSet presAssocID="{955F6674-ADE8-40E1-A1A9-1F5DEEB43FC8}" presName="negativeSpace" presStyleCnt="0"/>
      <dgm:spPr/>
    </dgm:pt>
    <dgm:pt modelId="{ABFDE7BA-8C99-4C47-9A53-5FFD5DEF60CE}" type="pres">
      <dgm:prSet presAssocID="{955F6674-ADE8-40E1-A1A9-1F5DEEB43FC8}" presName="childText" presStyleLbl="conFgAcc1" presStyleIdx="1" presStyleCnt="4">
        <dgm:presLayoutVars>
          <dgm:bulletEnabled val="1"/>
        </dgm:presLayoutVars>
      </dgm:prSet>
      <dgm:spPr/>
    </dgm:pt>
    <dgm:pt modelId="{C326BD5E-17A7-4E14-ACCF-DFAF01AF83A9}" type="pres">
      <dgm:prSet presAssocID="{099E378B-9618-420E-8B7A-37DC368BC487}" presName="spaceBetweenRectangles" presStyleCnt="0"/>
      <dgm:spPr/>
    </dgm:pt>
    <dgm:pt modelId="{E4B8ADBF-F948-4BF5-8913-3ACA1D87A3DC}" type="pres">
      <dgm:prSet presAssocID="{2267D3B2-2254-4772-A13E-3B51469606C7}" presName="parentLin" presStyleCnt="0"/>
      <dgm:spPr/>
    </dgm:pt>
    <dgm:pt modelId="{5D7C9D8F-E418-45A9-9AC8-13B8B833B6AF}" type="pres">
      <dgm:prSet presAssocID="{2267D3B2-2254-4772-A13E-3B51469606C7}" presName="parentLeftMargin" presStyleLbl="node1" presStyleIdx="1" presStyleCnt="4"/>
      <dgm:spPr/>
    </dgm:pt>
    <dgm:pt modelId="{D07B681A-21EA-405B-B83B-2CB9794422DC}" type="pres">
      <dgm:prSet presAssocID="{2267D3B2-2254-4772-A13E-3B51469606C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665DB79-CF0A-4FA5-A181-B6ABD1A44081}" type="pres">
      <dgm:prSet presAssocID="{2267D3B2-2254-4772-A13E-3B51469606C7}" presName="negativeSpace" presStyleCnt="0"/>
      <dgm:spPr/>
    </dgm:pt>
    <dgm:pt modelId="{1A713E2C-1EBA-46E2-ACD7-308C2F846692}" type="pres">
      <dgm:prSet presAssocID="{2267D3B2-2254-4772-A13E-3B51469606C7}" presName="childText" presStyleLbl="conFgAcc1" presStyleIdx="2" presStyleCnt="4">
        <dgm:presLayoutVars>
          <dgm:bulletEnabled val="1"/>
        </dgm:presLayoutVars>
      </dgm:prSet>
      <dgm:spPr/>
    </dgm:pt>
    <dgm:pt modelId="{15D0FB20-C4F7-4E84-8D8B-CAFB35494972}" type="pres">
      <dgm:prSet presAssocID="{39AC391E-BF3B-4E9F-84A7-E3364E40746F}" presName="spaceBetweenRectangles" presStyleCnt="0"/>
      <dgm:spPr/>
    </dgm:pt>
    <dgm:pt modelId="{CE9C8ED9-6D60-421C-95A2-7127D3F2C865}" type="pres">
      <dgm:prSet presAssocID="{6007E667-6191-4A00-9D94-7F2DE3F0B7F0}" presName="parentLin" presStyleCnt="0"/>
      <dgm:spPr/>
    </dgm:pt>
    <dgm:pt modelId="{6D9A0D99-13D6-4B53-8D40-322BF2765A63}" type="pres">
      <dgm:prSet presAssocID="{6007E667-6191-4A00-9D94-7F2DE3F0B7F0}" presName="parentLeftMargin" presStyleLbl="node1" presStyleIdx="2" presStyleCnt="4"/>
      <dgm:spPr/>
    </dgm:pt>
    <dgm:pt modelId="{885076D5-621D-41AD-BB0C-622E7BDB109D}" type="pres">
      <dgm:prSet presAssocID="{6007E667-6191-4A00-9D94-7F2DE3F0B7F0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F4C58743-B9AD-4C6E-9CEC-EF756AF7D55F}" type="pres">
      <dgm:prSet presAssocID="{6007E667-6191-4A00-9D94-7F2DE3F0B7F0}" presName="negativeSpace" presStyleCnt="0"/>
      <dgm:spPr/>
    </dgm:pt>
    <dgm:pt modelId="{01063FF8-0DAA-4FC7-B4B1-BF7F8CE70743}" type="pres">
      <dgm:prSet presAssocID="{6007E667-6191-4A00-9D94-7F2DE3F0B7F0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E56D3D13-7047-4922-B1D7-2768EC9BCF70}" type="presOf" srcId="{75D11A29-B5D1-4453-B54B-EF6FDB28B254}" destId="{01063FF8-0DAA-4FC7-B4B1-BF7F8CE70743}" srcOrd="0" destOrd="0" presId="urn:microsoft.com/office/officeart/2005/8/layout/list1"/>
    <dgm:cxn modelId="{2D85E315-9003-4694-BC2C-943AEEE1FFC8}" type="presOf" srcId="{2267D3B2-2254-4772-A13E-3B51469606C7}" destId="{D07B681A-21EA-405B-B83B-2CB9794422DC}" srcOrd="1" destOrd="0" presId="urn:microsoft.com/office/officeart/2005/8/layout/list1"/>
    <dgm:cxn modelId="{A8B7E626-A8C0-4D0F-B7F5-AC15E77604CC}" type="presOf" srcId="{9C85FE94-72D5-492A-B8AC-E685D1E0A365}" destId="{44F72F9E-6A8E-4A10-9573-1E3690405055}" srcOrd="1" destOrd="0" presId="urn:microsoft.com/office/officeart/2005/8/layout/list1"/>
    <dgm:cxn modelId="{7A7BD129-C6DE-48F0-9709-85ABD989B5F3}" srcId="{95B9F442-1CDF-421A-8C02-C7D0E9234686}" destId="{6007E667-6191-4A00-9D94-7F2DE3F0B7F0}" srcOrd="3" destOrd="0" parTransId="{7B757553-EB9F-45A8-96F6-23842E1D8268}" sibTransId="{51A74523-8D4C-4F90-A356-38837C7F91AA}"/>
    <dgm:cxn modelId="{C3432231-1784-4CE3-AF40-2B22922DDE45}" type="presOf" srcId="{9075E45A-3E88-4B18-92C7-7DACBF93E95B}" destId="{01063FF8-0DAA-4FC7-B4B1-BF7F8CE70743}" srcOrd="0" destOrd="1" presId="urn:microsoft.com/office/officeart/2005/8/layout/list1"/>
    <dgm:cxn modelId="{FE48123C-1447-47EC-BB30-52516478D48A}" srcId="{95B9F442-1CDF-421A-8C02-C7D0E9234686}" destId="{955F6674-ADE8-40E1-A1A9-1F5DEEB43FC8}" srcOrd="1" destOrd="0" parTransId="{A5E15896-EE90-4BF1-AEF9-A4A168D1608F}" sibTransId="{099E378B-9618-420E-8B7A-37DC368BC487}"/>
    <dgm:cxn modelId="{65877866-6348-492F-88F7-22F811CDDB07}" srcId="{6007E667-6191-4A00-9D94-7F2DE3F0B7F0}" destId="{75D11A29-B5D1-4453-B54B-EF6FDB28B254}" srcOrd="0" destOrd="0" parTransId="{E5AEDEF4-A062-4DF8-AEE2-7297870342C7}" sibTransId="{C650B8A7-2317-4D58-B96E-7D1E1A6CC26F}"/>
    <dgm:cxn modelId="{DE58A86A-7294-43AE-817F-6E743308C1D8}" srcId="{6007E667-6191-4A00-9D94-7F2DE3F0B7F0}" destId="{9075E45A-3E88-4B18-92C7-7DACBF93E95B}" srcOrd="1" destOrd="0" parTransId="{ECC9C079-BADD-4A00-BEBE-752B052CF769}" sibTransId="{B4D8C6FC-FA9A-4CB3-92A4-24EB557FCD9C}"/>
    <dgm:cxn modelId="{FC87AA72-F607-48A2-A072-D73392D83F46}" type="presOf" srcId="{D2CD7882-F84B-43D3-87FC-2174FDC25153}" destId="{1A713E2C-1EBA-46E2-ACD7-308C2F846692}" srcOrd="0" destOrd="0" presId="urn:microsoft.com/office/officeart/2005/8/layout/list1"/>
    <dgm:cxn modelId="{3B95C474-9770-48E9-AC1F-246202FBDB04}" type="presOf" srcId="{95B9F442-1CDF-421A-8C02-C7D0E9234686}" destId="{AADC27C0-322C-43E4-AAB7-D1A6C31CC617}" srcOrd="0" destOrd="0" presId="urn:microsoft.com/office/officeart/2005/8/layout/list1"/>
    <dgm:cxn modelId="{D8C28376-9A96-4DD1-AAB2-970C55C2BEAF}" type="presOf" srcId="{6007E667-6191-4A00-9D94-7F2DE3F0B7F0}" destId="{6D9A0D99-13D6-4B53-8D40-322BF2765A63}" srcOrd="0" destOrd="0" presId="urn:microsoft.com/office/officeart/2005/8/layout/list1"/>
    <dgm:cxn modelId="{A34CFA86-8BEE-4DCF-8EB8-DF3ED8F67B1E}" srcId="{95B9F442-1CDF-421A-8C02-C7D0E9234686}" destId="{2267D3B2-2254-4772-A13E-3B51469606C7}" srcOrd="2" destOrd="0" parTransId="{49ACE94E-ED77-4F67-B93F-7589B0B2D000}" sibTransId="{39AC391E-BF3B-4E9F-84A7-E3364E40746F}"/>
    <dgm:cxn modelId="{16330E87-AF84-4DC0-9E2A-4A14A7140625}" srcId="{2267D3B2-2254-4772-A13E-3B51469606C7}" destId="{D2CD7882-F84B-43D3-87FC-2174FDC25153}" srcOrd="0" destOrd="0" parTransId="{1E232B76-7B2D-4554-8765-E19B1BA1C427}" sibTransId="{8EC37E9A-E2DF-40A5-B1DF-900042DBF60E}"/>
    <dgm:cxn modelId="{F400D492-391B-4782-974F-BFF9671F24C9}" srcId="{95B9F442-1CDF-421A-8C02-C7D0E9234686}" destId="{9C85FE94-72D5-492A-B8AC-E685D1E0A365}" srcOrd="0" destOrd="0" parTransId="{E13082D6-39D7-4D25-B685-5A9DE580D73E}" sibTransId="{EB1FB16F-BF90-4963-8365-B2B4BA7BE723}"/>
    <dgm:cxn modelId="{B56FBB9B-C9B0-4638-B565-4087A219A7C7}" type="presOf" srcId="{2267D3B2-2254-4772-A13E-3B51469606C7}" destId="{5D7C9D8F-E418-45A9-9AC8-13B8B833B6AF}" srcOrd="0" destOrd="0" presId="urn:microsoft.com/office/officeart/2005/8/layout/list1"/>
    <dgm:cxn modelId="{190556A5-DF22-436A-9477-4F4378540456}" type="presOf" srcId="{6007E667-6191-4A00-9D94-7F2DE3F0B7F0}" destId="{885076D5-621D-41AD-BB0C-622E7BDB109D}" srcOrd="1" destOrd="0" presId="urn:microsoft.com/office/officeart/2005/8/layout/list1"/>
    <dgm:cxn modelId="{A625EBA8-9701-4FC8-904B-727B072405FC}" type="presOf" srcId="{876C6C4A-078D-4804-BAC4-FA4B9307A1CD}" destId="{ABFDE7BA-8C99-4C47-9A53-5FFD5DEF60CE}" srcOrd="0" destOrd="0" presId="urn:microsoft.com/office/officeart/2005/8/layout/list1"/>
    <dgm:cxn modelId="{5396E2B0-C9E6-4C09-95AD-DBDE131ECD54}" type="presOf" srcId="{955F6674-ADE8-40E1-A1A9-1F5DEEB43FC8}" destId="{7C8954B5-0890-4690-8ADD-F2D7CC76A3DF}" srcOrd="0" destOrd="0" presId="urn:microsoft.com/office/officeart/2005/8/layout/list1"/>
    <dgm:cxn modelId="{1E5C5EC7-3169-4493-A40A-C683E40614B2}" srcId="{9C85FE94-72D5-492A-B8AC-E685D1E0A365}" destId="{24108088-D3A8-480A-95A7-35A9C0CD218E}" srcOrd="0" destOrd="0" parTransId="{755A1B73-44DF-4571-9783-1F967B05643A}" sibTransId="{409651C2-63E0-4EC3-97BD-B723D558890D}"/>
    <dgm:cxn modelId="{9176F0CC-06F0-4BE4-A1B7-D00CC56E1FD8}" type="presOf" srcId="{9C85FE94-72D5-492A-B8AC-E685D1E0A365}" destId="{7CBC037B-FE8C-4DFE-8EAC-E7EB4EA0B742}" srcOrd="0" destOrd="0" presId="urn:microsoft.com/office/officeart/2005/8/layout/list1"/>
    <dgm:cxn modelId="{BAFD4ED5-7D42-4081-8832-E255ED047B1D}" srcId="{955F6674-ADE8-40E1-A1A9-1F5DEEB43FC8}" destId="{876C6C4A-078D-4804-BAC4-FA4B9307A1CD}" srcOrd="0" destOrd="0" parTransId="{A6F2B33E-B90B-4CDB-AB3B-3F67DC1E8CC2}" sibTransId="{47344D82-5A11-410F-8C01-A05F40FF4633}"/>
    <dgm:cxn modelId="{5CB32AD7-CC48-4B00-AC07-E4C30B6AF684}" type="presOf" srcId="{24108088-D3A8-480A-95A7-35A9C0CD218E}" destId="{074F51EA-3CAA-45E8-9843-5FEDF11022CA}" srcOrd="0" destOrd="0" presId="urn:microsoft.com/office/officeart/2005/8/layout/list1"/>
    <dgm:cxn modelId="{32AEC0EF-86BA-4B09-95A4-EE0A82238FE6}" type="presOf" srcId="{955F6674-ADE8-40E1-A1A9-1F5DEEB43FC8}" destId="{AA014268-EC60-4772-89BC-454E5C95FE49}" srcOrd="1" destOrd="0" presId="urn:microsoft.com/office/officeart/2005/8/layout/list1"/>
    <dgm:cxn modelId="{1108D4F3-C6C2-4270-807C-48A970E85952}" srcId="{955F6674-ADE8-40E1-A1A9-1F5DEEB43FC8}" destId="{5A811958-749A-440F-94C9-D532C5DFAA4E}" srcOrd="1" destOrd="0" parTransId="{6EB7DBCE-9720-43C4-B448-06529417FF57}" sibTransId="{801B5F45-45A0-4B39-8FD3-1DAFF37AA824}"/>
    <dgm:cxn modelId="{AB6EF6F8-65EA-4E93-B2E8-CF1D44AF2CA6}" type="presOf" srcId="{5A811958-749A-440F-94C9-D532C5DFAA4E}" destId="{ABFDE7BA-8C99-4C47-9A53-5FFD5DEF60CE}" srcOrd="0" destOrd="1" presId="urn:microsoft.com/office/officeart/2005/8/layout/list1"/>
    <dgm:cxn modelId="{55BA802F-50A9-4164-9A29-7801E8E74949}" type="presParOf" srcId="{AADC27C0-322C-43E4-AAB7-D1A6C31CC617}" destId="{95034CA9-73BC-4F9C-9BE1-F2FDC84FF54B}" srcOrd="0" destOrd="0" presId="urn:microsoft.com/office/officeart/2005/8/layout/list1"/>
    <dgm:cxn modelId="{C47B2400-45DC-40F5-BB4C-572925685A27}" type="presParOf" srcId="{95034CA9-73BC-4F9C-9BE1-F2FDC84FF54B}" destId="{7CBC037B-FE8C-4DFE-8EAC-E7EB4EA0B742}" srcOrd="0" destOrd="0" presId="urn:microsoft.com/office/officeart/2005/8/layout/list1"/>
    <dgm:cxn modelId="{59E23BAD-B507-43E5-87E4-E1AC99A54783}" type="presParOf" srcId="{95034CA9-73BC-4F9C-9BE1-F2FDC84FF54B}" destId="{44F72F9E-6A8E-4A10-9573-1E3690405055}" srcOrd="1" destOrd="0" presId="urn:microsoft.com/office/officeart/2005/8/layout/list1"/>
    <dgm:cxn modelId="{96DB48AA-E588-4D5F-80DE-4C5C71C90BD4}" type="presParOf" srcId="{AADC27C0-322C-43E4-AAB7-D1A6C31CC617}" destId="{38744C9D-5FE0-4DFC-BF3F-C4468C68625F}" srcOrd="1" destOrd="0" presId="urn:microsoft.com/office/officeart/2005/8/layout/list1"/>
    <dgm:cxn modelId="{D6C18D5E-A91E-4346-8EDE-B42D47B907C1}" type="presParOf" srcId="{AADC27C0-322C-43E4-AAB7-D1A6C31CC617}" destId="{074F51EA-3CAA-45E8-9843-5FEDF11022CA}" srcOrd="2" destOrd="0" presId="urn:microsoft.com/office/officeart/2005/8/layout/list1"/>
    <dgm:cxn modelId="{EE1186D2-F0FD-494B-B0DA-19FD1C4E6FDD}" type="presParOf" srcId="{AADC27C0-322C-43E4-AAB7-D1A6C31CC617}" destId="{913C94A4-A9BD-4AB8-AA1A-E8DAF2F7DCCC}" srcOrd="3" destOrd="0" presId="urn:microsoft.com/office/officeart/2005/8/layout/list1"/>
    <dgm:cxn modelId="{2D89A34D-47DC-41DF-9E8D-3F08259F30D2}" type="presParOf" srcId="{AADC27C0-322C-43E4-AAB7-D1A6C31CC617}" destId="{DC106279-785D-4D26-A45B-082FE507464B}" srcOrd="4" destOrd="0" presId="urn:microsoft.com/office/officeart/2005/8/layout/list1"/>
    <dgm:cxn modelId="{85045B5D-1891-461A-A86B-B3381EAF65B9}" type="presParOf" srcId="{DC106279-785D-4D26-A45B-082FE507464B}" destId="{7C8954B5-0890-4690-8ADD-F2D7CC76A3DF}" srcOrd="0" destOrd="0" presId="urn:microsoft.com/office/officeart/2005/8/layout/list1"/>
    <dgm:cxn modelId="{79E7A788-2CA9-446D-9721-B8426DA9ED68}" type="presParOf" srcId="{DC106279-785D-4D26-A45B-082FE507464B}" destId="{AA014268-EC60-4772-89BC-454E5C95FE49}" srcOrd="1" destOrd="0" presId="urn:microsoft.com/office/officeart/2005/8/layout/list1"/>
    <dgm:cxn modelId="{9214B999-CC25-4649-B1F5-27BB13D6CFDE}" type="presParOf" srcId="{AADC27C0-322C-43E4-AAB7-D1A6C31CC617}" destId="{FBB3733C-78BC-4FF0-AA06-3F4338DD8A94}" srcOrd="5" destOrd="0" presId="urn:microsoft.com/office/officeart/2005/8/layout/list1"/>
    <dgm:cxn modelId="{81BD9CBA-B68F-4CEE-96C3-CDF428CA89AD}" type="presParOf" srcId="{AADC27C0-322C-43E4-AAB7-D1A6C31CC617}" destId="{ABFDE7BA-8C99-4C47-9A53-5FFD5DEF60CE}" srcOrd="6" destOrd="0" presId="urn:microsoft.com/office/officeart/2005/8/layout/list1"/>
    <dgm:cxn modelId="{E5107589-E0B9-438D-9818-B157A6F6A967}" type="presParOf" srcId="{AADC27C0-322C-43E4-AAB7-D1A6C31CC617}" destId="{C326BD5E-17A7-4E14-ACCF-DFAF01AF83A9}" srcOrd="7" destOrd="0" presId="urn:microsoft.com/office/officeart/2005/8/layout/list1"/>
    <dgm:cxn modelId="{A645DC37-5D81-45AE-B1DD-B750B049CBDC}" type="presParOf" srcId="{AADC27C0-322C-43E4-AAB7-D1A6C31CC617}" destId="{E4B8ADBF-F948-4BF5-8913-3ACA1D87A3DC}" srcOrd="8" destOrd="0" presId="urn:microsoft.com/office/officeart/2005/8/layout/list1"/>
    <dgm:cxn modelId="{445F999E-61F7-47EC-92E2-822B336133B4}" type="presParOf" srcId="{E4B8ADBF-F948-4BF5-8913-3ACA1D87A3DC}" destId="{5D7C9D8F-E418-45A9-9AC8-13B8B833B6AF}" srcOrd="0" destOrd="0" presId="urn:microsoft.com/office/officeart/2005/8/layout/list1"/>
    <dgm:cxn modelId="{8BFA2AB5-E27E-4D77-BB8E-F5025A88292F}" type="presParOf" srcId="{E4B8ADBF-F948-4BF5-8913-3ACA1D87A3DC}" destId="{D07B681A-21EA-405B-B83B-2CB9794422DC}" srcOrd="1" destOrd="0" presId="urn:microsoft.com/office/officeart/2005/8/layout/list1"/>
    <dgm:cxn modelId="{87F5342B-96A2-4928-B067-969D49D67B58}" type="presParOf" srcId="{AADC27C0-322C-43E4-AAB7-D1A6C31CC617}" destId="{3665DB79-CF0A-4FA5-A181-B6ABD1A44081}" srcOrd="9" destOrd="0" presId="urn:microsoft.com/office/officeart/2005/8/layout/list1"/>
    <dgm:cxn modelId="{F7AB1C16-358C-4BA4-82A2-34F2A9AE7672}" type="presParOf" srcId="{AADC27C0-322C-43E4-AAB7-D1A6C31CC617}" destId="{1A713E2C-1EBA-46E2-ACD7-308C2F846692}" srcOrd="10" destOrd="0" presId="urn:microsoft.com/office/officeart/2005/8/layout/list1"/>
    <dgm:cxn modelId="{F0A7E486-F417-430A-B2E5-A4E8DBA2E6C2}" type="presParOf" srcId="{AADC27C0-322C-43E4-AAB7-D1A6C31CC617}" destId="{15D0FB20-C4F7-4E84-8D8B-CAFB35494972}" srcOrd="11" destOrd="0" presId="urn:microsoft.com/office/officeart/2005/8/layout/list1"/>
    <dgm:cxn modelId="{31DF5439-7BCB-480A-AF62-9C44879B3768}" type="presParOf" srcId="{AADC27C0-322C-43E4-AAB7-D1A6C31CC617}" destId="{CE9C8ED9-6D60-421C-95A2-7127D3F2C865}" srcOrd="12" destOrd="0" presId="urn:microsoft.com/office/officeart/2005/8/layout/list1"/>
    <dgm:cxn modelId="{0DC2A05F-A1A1-4790-9AA5-AE95B1ED6A32}" type="presParOf" srcId="{CE9C8ED9-6D60-421C-95A2-7127D3F2C865}" destId="{6D9A0D99-13D6-4B53-8D40-322BF2765A63}" srcOrd="0" destOrd="0" presId="urn:microsoft.com/office/officeart/2005/8/layout/list1"/>
    <dgm:cxn modelId="{EF371CB2-22AD-44DC-9C73-1DF346E8A49F}" type="presParOf" srcId="{CE9C8ED9-6D60-421C-95A2-7127D3F2C865}" destId="{885076D5-621D-41AD-BB0C-622E7BDB109D}" srcOrd="1" destOrd="0" presId="urn:microsoft.com/office/officeart/2005/8/layout/list1"/>
    <dgm:cxn modelId="{CD154049-A69F-4445-992A-D447A68A8334}" type="presParOf" srcId="{AADC27C0-322C-43E4-AAB7-D1A6C31CC617}" destId="{F4C58743-B9AD-4C6E-9CEC-EF756AF7D55F}" srcOrd="13" destOrd="0" presId="urn:microsoft.com/office/officeart/2005/8/layout/list1"/>
    <dgm:cxn modelId="{02CE425B-2529-46DB-A1C6-35563ED7872E}" type="presParOf" srcId="{AADC27C0-322C-43E4-AAB7-D1A6C31CC617}" destId="{01063FF8-0DAA-4FC7-B4B1-BF7F8CE70743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A3F09D6-1F8C-442F-BB63-BFA6277DE6EB}" type="doc">
      <dgm:prSet loTypeId="urn:microsoft.com/office/officeart/2005/8/layout/venn3" loCatId="relationship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it-IT"/>
        </a:p>
      </dgm:t>
    </dgm:pt>
    <dgm:pt modelId="{181D2766-340E-43C9-B886-E01D5C39EC5C}">
      <dgm:prSet phldrT="[Testo]" phldr="0"/>
      <dgm:spPr/>
      <dgm:t>
        <a:bodyPr/>
        <a:lstStyle/>
        <a:p>
          <a:pPr rtl="0"/>
          <a:r>
            <a:rPr lang="it-IT">
              <a:latin typeface="Arial"/>
            </a:rPr>
            <a:t>GOVERNANCE TRANSFRONTALIERA DELLE ORGANIZAZIONI COINVOLTE NELL'OSSERVATORIO, CHE COOPERANO ANCHE DOPO LA FINE DEL PROGETTO</a:t>
          </a:r>
          <a:endParaRPr lang="it-IT"/>
        </a:p>
      </dgm:t>
    </dgm:pt>
    <dgm:pt modelId="{6C2ED80A-0551-4437-B995-55BDA9BBA4E6}" type="parTrans" cxnId="{664040E8-3BB6-4B5E-B1BB-D9CB8FF9EE0A}">
      <dgm:prSet/>
      <dgm:spPr/>
      <dgm:t>
        <a:bodyPr/>
        <a:lstStyle/>
        <a:p>
          <a:endParaRPr lang="it-IT"/>
        </a:p>
      </dgm:t>
    </dgm:pt>
    <dgm:pt modelId="{2F542188-CC72-4E4F-9960-DFBFA3FE88F0}" type="sibTrans" cxnId="{664040E8-3BB6-4B5E-B1BB-D9CB8FF9EE0A}">
      <dgm:prSet/>
      <dgm:spPr/>
      <dgm:t>
        <a:bodyPr/>
        <a:lstStyle/>
        <a:p>
          <a:endParaRPr lang="it-IT"/>
        </a:p>
      </dgm:t>
    </dgm:pt>
    <dgm:pt modelId="{6797362B-EDA7-4178-A59B-71E40B2E930D}">
      <dgm:prSet phldrT="[Testo]" phldr="0"/>
      <dgm:spPr/>
      <dgm:t>
        <a:bodyPr/>
        <a:lstStyle/>
        <a:p>
          <a:pPr rtl="0"/>
          <a:r>
            <a:rPr lang="it-IT">
              <a:latin typeface="Arial"/>
            </a:rPr>
            <a:t>SISTEMA TRANSFRONTALIERO PER POLITICHE DEL LAVORO NELL'ECONOMIA BLU</a:t>
          </a:r>
          <a:endParaRPr lang="it-IT"/>
        </a:p>
      </dgm:t>
    </dgm:pt>
    <dgm:pt modelId="{B825FC87-F0C6-48FB-A276-3DBB4000C5DF}" type="parTrans" cxnId="{E8B600A8-E814-48EA-A6E3-C8CB200312BB}">
      <dgm:prSet/>
      <dgm:spPr/>
      <dgm:t>
        <a:bodyPr/>
        <a:lstStyle/>
        <a:p>
          <a:endParaRPr lang="it-IT"/>
        </a:p>
      </dgm:t>
    </dgm:pt>
    <dgm:pt modelId="{86343060-17AF-43EE-9FA7-790FA143B4D5}" type="sibTrans" cxnId="{E8B600A8-E814-48EA-A6E3-C8CB200312BB}">
      <dgm:prSet/>
      <dgm:spPr/>
      <dgm:t>
        <a:bodyPr/>
        <a:lstStyle/>
        <a:p>
          <a:endParaRPr lang="it-IT"/>
        </a:p>
      </dgm:t>
    </dgm:pt>
    <dgm:pt modelId="{45C83441-DC5D-4895-A71B-4940F1FFEC6D}">
      <dgm:prSet phldrT="[Testo]" phldr="0"/>
      <dgm:spPr/>
      <dgm:t>
        <a:bodyPr/>
        <a:lstStyle/>
        <a:p>
          <a:pPr rtl="0"/>
          <a:r>
            <a:rPr lang="it-IT">
              <a:latin typeface="Arial"/>
            </a:rPr>
            <a:t>PIATTAFORMA TRANSFRONTALIERA PER L'OCCUPABILITA' NELL'ECONOMIA DEL MARE (AGGIORNAMENTO PIATTAFORMA MEDNEWJOB)</a:t>
          </a:r>
          <a:endParaRPr lang="it-IT"/>
        </a:p>
      </dgm:t>
    </dgm:pt>
    <dgm:pt modelId="{F5B21FDB-C8C2-4027-BE98-5F38F336B663}" type="parTrans" cxnId="{0965AEC3-89A3-4479-906B-63D218FAFA26}">
      <dgm:prSet/>
      <dgm:spPr/>
      <dgm:t>
        <a:bodyPr/>
        <a:lstStyle/>
        <a:p>
          <a:endParaRPr lang="it-IT"/>
        </a:p>
      </dgm:t>
    </dgm:pt>
    <dgm:pt modelId="{BEB1BF14-3100-4D54-992D-B9E4CE49264E}" type="sibTrans" cxnId="{0965AEC3-89A3-4479-906B-63D218FAFA26}">
      <dgm:prSet/>
      <dgm:spPr/>
      <dgm:t>
        <a:bodyPr/>
        <a:lstStyle/>
        <a:p>
          <a:endParaRPr lang="it-IT"/>
        </a:p>
      </dgm:t>
    </dgm:pt>
    <dgm:pt modelId="{10CFCC8D-E7C4-4D87-9F5F-BBB99D22620C}">
      <dgm:prSet phldrT="[Testo]" phldr="0"/>
      <dgm:spPr/>
      <dgm:t>
        <a:bodyPr/>
        <a:lstStyle/>
        <a:p>
          <a:pPr rtl="0"/>
          <a:r>
            <a:rPr lang="it-IT">
              <a:latin typeface="Arial"/>
            </a:rPr>
            <a:t>STRUMENTI PER LE POLITICHE DEL LAVORO CONDIVISI CON I TERRITORI E STRATEGIE E PIANI D'AZIONE CONGIUNTI</a:t>
          </a:r>
          <a:endParaRPr lang="it-IT"/>
        </a:p>
      </dgm:t>
    </dgm:pt>
    <dgm:pt modelId="{3E1F246D-0BBA-456E-8245-F09DF4552E91}" type="parTrans" cxnId="{DFA77C7B-8BED-4A2F-A5C5-E75CF507B3BF}">
      <dgm:prSet/>
      <dgm:spPr/>
      <dgm:t>
        <a:bodyPr/>
        <a:lstStyle/>
        <a:p>
          <a:endParaRPr lang="it-IT"/>
        </a:p>
      </dgm:t>
    </dgm:pt>
    <dgm:pt modelId="{E4BECB19-A321-4EE3-905E-881BDD74E87A}" type="sibTrans" cxnId="{DFA77C7B-8BED-4A2F-A5C5-E75CF507B3BF}">
      <dgm:prSet/>
      <dgm:spPr/>
      <dgm:t>
        <a:bodyPr/>
        <a:lstStyle/>
        <a:p>
          <a:endParaRPr lang="it-IT"/>
        </a:p>
      </dgm:t>
    </dgm:pt>
    <dgm:pt modelId="{34D20A26-F918-43D4-999A-ED935EB0A8E1}" type="pres">
      <dgm:prSet presAssocID="{8A3F09D6-1F8C-442F-BB63-BFA6277DE6EB}" presName="Name0" presStyleCnt="0">
        <dgm:presLayoutVars>
          <dgm:dir/>
          <dgm:resizeHandles val="exact"/>
        </dgm:presLayoutVars>
      </dgm:prSet>
      <dgm:spPr/>
    </dgm:pt>
    <dgm:pt modelId="{F14C9FFD-7D59-4E4C-9D8D-FD6283667036}" type="pres">
      <dgm:prSet presAssocID="{181D2766-340E-43C9-B886-E01D5C39EC5C}" presName="Name5" presStyleLbl="vennNode1" presStyleIdx="0" presStyleCnt="4">
        <dgm:presLayoutVars>
          <dgm:bulletEnabled val="1"/>
        </dgm:presLayoutVars>
      </dgm:prSet>
      <dgm:spPr/>
    </dgm:pt>
    <dgm:pt modelId="{046D2930-0F8D-4A54-9C01-8D1D80929E88}" type="pres">
      <dgm:prSet presAssocID="{2F542188-CC72-4E4F-9960-DFBFA3FE88F0}" presName="space" presStyleCnt="0"/>
      <dgm:spPr/>
    </dgm:pt>
    <dgm:pt modelId="{C5F36468-D8C4-4EF3-A920-FEA43F1AD1FB}" type="pres">
      <dgm:prSet presAssocID="{6797362B-EDA7-4178-A59B-71E40B2E930D}" presName="Name5" presStyleLbl="vennNode1" presStyleIdx="1" presStyleCnt="4">
        <dgm:presLayoutVars>
          <dgm:bulletEnabled val="1"/>
        </dgm:presLayoutVars>
      </dgm:prSet>
      <dgm:spPr/>
    </dgm:pt>
    <dgm:pt modelId="{0A15CBA9-EF24-4E70-B332-07E3F7550DFC}" type="pres">
      <dgm:prSet presAssocID="{86343060-17AF-43EE-9FA7-790FA143B4D5}" presName="space" presStyleCnt="0"/>
      <dgm:spPr/>
    </dgm:pt>
    <dgm:pt modelId="{25505CE8-3EA2-46CB-A63A-8C378EE58E71}" type="pres">
      <dgm:prSet presAssocID="{45C83441-DC5D-4895-A71B-4940F1FFEC6D}" presName="Name5" presStyleLbl="vennNode1" presStyleIdx="2" presStyleCnt="4">
        <dgm:presLayoutVars>
          <dgm:bulletEnabled val="1"/>
        </dgm:presLayoutVars>
      </dgm:prSet>
      <dgm:spPr/>
    </dgm:pt>
    <dgm:pt modelId="{B91BC2DB-E1CD-4819-A2EA-F8202877052D}" type="pres">
      <dgm:prSet presAssocID="{BEB1BF14-3100-4D54-992D-B9E4CE49264E}" presName="space" presStyleCnt="0"/>
      <dgm:spPr/>
    </dgm:pt>
    <dgm:pt modelId="{D7740734-BA18-4571-B5FA-C6374BF5E8A8}" type="pres">
      <dgm:prSet presAssocID="{10CFCC8D-E7C4-4D87-9F5F-BBB99D22620C}" presName="Name5" presStyleLbl="vennNode1" presStyleIdx="3" presStyleCnt="4">
        <dgm:presLayoutVars>
          <dgm:bulletEnabled val="1"/>
        </dgm:presLayoutVars>
      </dgm:prSet>
      <dgm:spPr/>
    </dgm:pt>
  </dgm:ptLst>
  <dgm:cxnLst>
    <dgm:cxn modelId="{90378C35-6A90-409B-AC98-82C91C5C21E2}" type="presOf" srcId="{10CFCC8D-E7C4-4D87-9F5F-BBB99D22620C}" destId="{D7740734-BA18-4571-B5FA-C6374BF5E8A8}" srcOrd="0" destOrd="0" presId="urn:microsoft.com/office/officeart/2005/8/layout/venn3"/>
    <dgm:cxn modelId="{93EFA375-760A-46A2-96D8-70A4EFB91DB7}" type="presOf" srcId="{45C83441-DC5D-4895-A71B-4940F1FFEC6D}" destId="{25505CE8-3EA2-46CB-A63A-8C378EE58E71}" srcOrd="0" destOrd="0" presId="urn:microsoft.com/office/officeart/2005/8/layout/venn3"/>
    <dgm:cxn modelId="{DFA77C7B-8BED-4A2F-A5C5-E75CF507B3BF}" srcId="{8A3F09D6-1F8C-442F-BB63-BFA6277DE6EB}" destId="{10CFCC8D-E7C4-4D87-9F5F-BBB99D22620C}" srcOrd="3" destOrd="0" parTransId="{3E1F246D-0BBA-456E-8245-F09DF4552E91}" sibTransId="{E4BECB19-A321-4EE3-905E-881BDD74E87A}"/>
    <dgm:cxn modelId="{FB697986-81A9-4E45-991F-345E7CB1DEDC}" type="presOf" srcId="{8A3F09D6-1F8C-442F-BB63-BFA6277DE6EB}" destId="{34D20A26-F918-43D4-999A-ED935EB0A8E1}" srcOrd="0" destOrd="0" presId="urn:microsoft.com/office/officeart/2005/8/layout/venn3"/>
    <dgm:cxn modelId="{006BB8A0-22DC-4EDF-9CBE-56F120667B2F}" type="presOf" srcId="{6797362B-EDA7-4178-A59B-71E40B2E930D}" destId="{C5F36468-D8C4-4EF3-A920-FEA43F1AD1FB}" srcOrd="0" destOrd="0" presId="urn:microsoft.com/office/officeart/2005/8/layout/venn3"/>
    <dgm:cxn modelId="{8FA487A1-0B10-447C-A193-3FDBE0BF3B79}" type="presOf" srcId="{181D2766-340E-43C9-B886-E01D5C39EC5C}" destId="{F14C9FFD-7D59-4E4C-9D8D-FD6283667036}" srcOrd="0" destOrd="0" presId="urn:microsoft.com/office/officeart/2005/8/layout/venn3"/>
    <dgm:cxn modelId="{E8B600A8-E814-48EA-A6E3-C8CB200312BB}" srcId="{8A3F09D6-1F8C-442F-BB63-BFA6277DE6EB}" destId="{6797362B-EDA7-4178-A59B-71E40B2E930D}" srcOrd="1" destOrd="0" parTransId="{B825FC87-F0C6-48FB-A276-3DBB4000C5DF}" sibTransId="{86343060-17AF-43EE-9FA7-790FA143B4D5}"/>
    <dgm:cxn modelId="{0965AEC3-89A3-4479-906B-63D218FAFA26}" srcId="{8A3F09D6-1F8C-442F-BB63-BFA6277DE6EB}" destId="{45C83441-DC5D-4895-A71B-4940F1FFEC6D}" srcOrd="2" destOrd="0" parTransId="{F5B21FDB-C8C2-4027-BE98-5F38F336B663}" sibTransId="{BEB1BF14-3100-4D54-992D-B9E4CE49264E}"/>
    <dgm:cxn modelId="{664040E8-3BB6-4B5E-B1BB-D9CB8FF9EE0A}" srcId="{8A3F09D6-1F8C-442F-BB63-BFA6277DE6EB}" destId="{181D2766-340E-43C9-B886-E01D5C39EC5C}" srcOrd="0" destOrd="0" parTransId="{6C2ED80A-0551-4437-B995-55BDA9BBA4E6}" sibTransId="{2F542188-CC72-4E4F-9960-DFBFA3FE88F0}"/>
    <dgm:cxn modelId="{E74CDDB7-2791-4A34-8CE0-756CE35C8099}" type="presParOf" srcId="{34D20A26-F918-43D4-999A-ED935EB0A8E1}" destId="{F14C9FFD-7D59-4E4C-9D8D-FD6283667036}" srcOrd="0" destOrd="0" presId="urn:microsoft.com/office/officeart/2005/8/layout/venn3"/>
    <dgm:cxn modelId="{931EC0DC-5415-4918-AEE4-BEDCE6F65839}" type="presParOf" srcId="{34D20A26-F918-43D4-999A-ED935EB0A8E1}" destId="{046D2930-0F8D-4A54-9C01-8D1D80929E88}" srcOrd="1" destOrd="0" presId="urn:microsoft.com/office/officeart/2005/8/layout/venn3"/>
    <dgm:cxn modelId="{7C882931-3846-428F-B2F3-44AD3B9DE13D}" type="presParOf" srcId="{34D20A26-F918-43D4-999A-ED935EB0A8E1}" destId="{C5F36468-D8C4-4EF3-A920-FEA43F1AD1FB}" srcOrd="2" destOrd="0" presId="urn:microsoft.com/office/officeart/2005/8/layout/venn3"/>
    <dgm:cxn modelId="{8DABE424-9970-4D8B-B2AD-C5C2A3D7CAAE}" type="presParOf" srcId="{34D20A26-F918-43D4-999A-ED935EB0A8E1}" destId="{0A15CBA9-EF24-4E70-B332-07E3F7550DFC}" srcOrd="3" destOrd="0" presId="urn:microsoft.com/office/officeart/2005/8/layout/venn3"/>
    <dgm:cxn modelId="{7012C9C4-7A87-459C-BA05-64763B8FCCBE}" type="presParOf" srcId="{34D20A26-F918-43D4-999A-ED935EB0A8E1}" destId="{25505CE8-3EA2-46CB-A63A-8C378EE58E71}" srcOrd="4" destOrd="0" presId="urn:microsoft.com/office/officeart/2005/8/layout/venn3"/>
    <dgm:cxn modelId="{5C628E06-93A9-481C-94A2-EC669ABA9B0A}" type="presParOf" srcId="{34D20A26-F918-43D4-999A-ED935EB0A8E1}" destId="{B91BC2DB-E1CD-4819-A2EA-F8202877052D}" srcOrd="5" destOrd="0" presId="urn:microsoft.com/office/officeart/2005/8/layout/venn3"/>
    <dgm:cxn modelId="{F4D27353-024F-49B9-ADCE-3BC6A45F3842}" type="presParOf" srcId="{34D20A26-F918-43D4-999A-ED935EB0A8E1}" destId="{D7740734-BA18-4571-B5FA-C6374BF5E8A8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C083FB-EC23-458F-A349-09227B5AF1F4}">
      <dsp:nvSpPr>
        <dsp:cNvPr id="0" name=""/>
        <dsp:cNvSpPr/>
      </dsp:nvSpPr>
      <dsp:spPr>
        <a:xfrm rot="5400000">
          <a:off x="-118941" y="119179"/>
          <a:ext cx="792946" cy="555062"/>
        </a:xfrm>
        <a:prstGeom prst="chevron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lvl="0" indent="0" algn="ctr" defTabSz="311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700" b="1" kern="1200">
              <a:latin typeface="Arial"/>
            </a:rPr>
            <a:t>4 FEBBRAIO 2026</a:t>
          </a:r>
        </a:p>
      </dsp:txBody>
      <dsp:txXfrm rot="-5400000">
        <a:off x="1" y="277768"/>
        <a:ext cx="555062" cy="237884"/>
      </dsp:txXfrm>
    </dsp:sp>
    <dsp:sp modelId="{A477523C-9255-4A2E-AB88-AEAABBC9B85C}">
      <dsp:nvSpPr>
        <dsp:cNvPr id="0" name=""/>
        <dsp:cNvSpPr/>
      </dsp:nvSpPr>
      <dsp:spPr>
        <a:xfrm rot="5400000">
          <a:off x="2233470" y="-1678170"/>
          <a:ext cx="515414" cy="387223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000" b="1" kern="1200" dirty="0">
              <a:latin typeface="Arial"/>
            </a:rPr>
            <a:t>IA PER FORMAZIONE E ORIENTAMENTO</a:t>
          </a:r>
          <a:endParaRPr lang="it-IT" sz="1000" b="1" kern="1200" dirty="0"/>
        </a:p>
        <a:p>
          <a:pPr marL="57150" lvl="1" indent="-57150" algn="l" defTabSz="444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000" kern="1200" dirty="0">
              <a:latin typeface="Arial"/>
            </a:rPr>
            <a:t>Partner di riferimento: DLTM e ALFA Liguria (soggetto in Convenzione del Comune della Spezia)</a:t>
          </a:r>
          <a:endParaRPr lang="it-IT" sz="1000" kern="1200" dirty="0"/>
        </a:p>
      </dsp:txBody>
      <dsp:txXfrm rot="-5400000">
        <a:off x="555062" y="25398"/>
        <a:ext cx="3847071" cy="465094"/>
      </dsp:txXfrm>
    </dsp:sp>
    <dsp:sp modelId="{973717DC-D78B-44C2-AE79-CC8C84465428}">
      <dsp:nvSpPr>
        <dsp:cNvPr id="0" name=""/>
        <dsp:cNvSpPr/>
      </dsp:nvSpPr>
      <dsp:spPr>
        <a:xfrm rot="5400000">
          <a:off x="-118941" y="791110"/>
          <a:ext cx="792946" cy="555062"/>
        </a:xfrm>
        <a:prstGeom prst="chevron">
          <a:avLst/>
        </a:prstGeom>
        <a:solidFill>
          <a:schemeClr val="accent1">
            <a:shade val="50000"/>
            <a:hueOff val="184683"/>
            <a:satOff val="10100"/>
            <a:lumOff val="16309"/>
            <a:alphaOff val="0"/>
          </a:schemeClr>
        </a:solidFill>
        <a:ln w="25400" cap="flat" cmpd="sng" algn="ctr">
          <a:solidFill>
            <a:schemeClr val="accent1">
              <a:shade val="50000"/>
              <a:hueOff val="184683"/>
              <a:satOff val="10100"/>
              <a:lumOff val="1630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lvl="0" indent="0" algn="ctr" defTabSz="311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700" b="1" kern="1200">
              <a:latin typeface="Arial"/>
            </a:rPr>
            <a:t>5 MARZO 2026</a:t>
          </a:r>
          <a:endParaRPr lang="it-IT" sz="700" b="1" kern="1200"/>
        </a:p>
      </dsp:txBody>
      <dsp:txXfrm rot="-5400000">
        <a:off x="1" y="949699"/>
        <a:ext cx="555062" cy="237884"/>
      </dsp:txXfrm>
    </dsp:sp>
    <dsp:sp modelId="{FD116EF4-B7F1-43AC-AB71-1F14802B1DCC}">
      <dsp:nvSpPr>
        <dsp:cNvPr id="0" name=""/>
        <dsp:cNvSpPr/>
      </dsp:nvSpPr>
      <dsp:spPr>
        <a:xfrm rot="5400000">
          <a:off x="2233470" y="-1006239"/>
          <a:ext cx="515414" cy="387223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184683"/>
              <a:satOff val="10100"/>
              <a:lumOff val="1630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000" b="1" kern="1200">
              <a:latin typeface="Arial"/>
            </a:rPr>
            <a:t>ECOSOSTENIBILITA' PER LE PROFESSIONI DEL MARE</a:t>
          </a:r>
          <a:endParaRPr lang="it-IT" sz="1000" b="1" kern="1200"/>
        </a:p>
        <a:p>
          <a:pPr marL="57150" lvl="1" indent="-57150" algn="l" defTabSz="444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000" kern="1200" dirty="0">
              <a:latin typeface="Arial"/>
            </a:rPr>
            <a:t>Partner di riferimento: </a:t>
          </a:r>
          <a:r>
            <a:rPr lang="it-IT" sz="1000" kern="1200" dirty="0"/>
            <a:t>CCIC e France </a:t>
          </a:r>
          <a:r>
            <a:rPr lang="it-IT" sz="1000" kern="1200" dirty="0" err="1"/>
            <a:t>Travail</a:t>
          </a:r>
          <a:r>
            <a:rPr lang="it-IT" sz="1000" kern="1200" dirty="0"/>
            <a:t> Corse, UNIPI (in convenzione con Provincia di Livorno)</a:t>
          </a:r>
        </a:p>
      </dsp:txBody>
      <dsp:txXfrm rot="-5400000">
        <a:off x="555062" y="697329"/>
        <a:ext cx="3847071" cy="465094"/>
      </dsp:txXfrm>
    </dsp:sp>
    <dsp:sp modelId="{882CE36C-ECE5-4945-8ACB-BEA3734C9EE8}">
      <dsp:nvSpPr>
        <dsp:cNvPr id="0" name=""/>
        <dsp:cNvSpPr/>
      </dsp:nvSpPr>
      <dsp:spPr>
        <a:xfrm rot="5400000">
          <a:off x="-118941" y="1463040"/>
          <a:ext cx="792946" cy="555062"/>
        </a:xfrm>
        <a:prstGeom prst="chevron">
          <a:avLst/>
        </a:prstGeom>
        <a:solidFill>
          <a:schemeClr val="accent1">
            <a:shade val="50000"/>
            <a:hueOff val="369365"/>
            <a:satOff val="20201"/>
            <a:lumOff val="32618"/>
            <a:alphaOff val="0"/>
          </a:schemeClr>
        </a:solidFill>
        <a:ln w="25400" cap="flat" cmpd="sng" algn="ctr">
          <a:solidFill>
            <a:schemeClr val="accent1">
              <a:shade val="50000"/>
              <a:hueOff val="369365"/>
              <a:satOff val="20201"/>
              <a:lumOff val="3261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lvl="0" indent="0" algn="ctr" defTabSz="311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700" b="1" kern="1200">
              <a:latin typeface="Arial"/>
            </a:rPr>
            <a:t>17 MARZO 2026</a:t>
          </a:r>
          <a:endParaRPr lang="it-IT" sz="700" b="1" kern="1200"/>
        </a:p>
      </dsp:txBody>
      <dsp:txXfrm rot="-5400000">
        <a:off x="1" y="1621629"/>
        <a:ext cx="555062" cy="237884"/>
      </dsp:txXfrm>
    </dsp:sp>
    <dsp:sp modelId="{7C8AB8BF-268C-4382-B00A-70A33ECFE415}">
      <dsp:nvSpPr>
        <dsp:cNvPr id="0" name=""/>
        <dsp:cNvSpPr/>
      </dsp:nvSpPr>
      <dsp:spPr>
        <a:xfrm rot="5400000">
          <a:off x="2233470" y="-334309"/>
          <a:ext cx="515414" cy="387223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69365"/>
              <a:satOff val="20201"/>
              <a:lumOff val="3261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000" b="1" kern="1200">
              <a:latin typeface="Arial"/>
            </a:rPr>
            <a:t>PARI OPPORTUNITA' PER TUTTI E DI GENERE</a:t>
          </a:r>
          <a:endParaRPr lang="it-IT" sz="1000" b="1" kern="1200"/>
        </a:p>
        <a:p>
          <a:pPr marL="57150" lvl="1" indent="-57150" algn="l" defTabSz="444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000" kern="1200" dirty="0">
              <a:latin typeface="Arial"/>
            </a:rPr>
            <a:t>Partner di riferimento: </a:t>
          </a:r>
          <a:r>
            <a:rPr lang="it-IT" sz="1000" kern="1200" dirty="0"/>
            <a:t>Provincia di Livorno con PLIS e France </a:t>
          </a:r>
          <a:r>
            <a:rPr lang="it-IT" sz="1000" kern="1200" dirty="0" err="1"/>
            <a:t>Travail</a:t>
          </a:r>
          <a:r>
            <a:rPr lang="it-IT" sz="1000" kern="1200" dirty="0"/>
            <a:t> PACA</a:t>
          </a:r>
        </a:p>
      </dsp:txBody>
      <dsp:txXfrm rot="-5400000">
        <a:off x="555062" y="1369259"/>
        <a:ext cx="3847071" cy="465094"/>
      </dsp:txXfrm>
    </dsp:sp>
    <dsp:sp modelId="{6ED68C16-4B43-45A6-AD3A-CAFEBFA34C4B}">
      <dsp:nvSpPr>
        <dsp:cNvPr id="0" name=""/>
        <dsp:cNvSpPr/>
      </dsp:nvSpPr>
      <dsp:spPr>
        <a:xfrm rot="5400000">
          <a:off x="-118941" y="2134971"/>
          <a:ext cx="792946" cy="555062"/>
        </a:xfrm>
        <a:prstGeom prst="chevron">
          <a:avLst/>
        </a:prstGeom>
        <a:solidFill>
          <a:schemeClr val="accent1">
            <a:shade val="50000"/>
            <a:hueOff val="369365"/>
            <a:satOff val="20201"/>
            <a:lumOff val="32618"/>
            <a:alphaOff val="0"/>
          </a:schemeClr>
        </a:solidFill>
        <a:ln w="25400" cap="flat" cmpd="sng" algn="ctr">
          <a:solidFill>
            <a:schemeClr val="accent1">
              <a:shade val="50000"/>
              <a:hueOff val="369365"/>
              <a:satOff val="20201"/>
              <a:lumOff val="3261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lvl="0" indent="0" algn="ctr" defTabSz="311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700" b="1" kern="1200" dirty="0">
              <a:latin typeface="Arial"/>
            </a:rPr>
            <a:t>31 MARZO 2026</a:t>
          </a:r>
        </a:p>
      </dsp:txBody>
      <dsp:txXfrm rot="-5400000">
        <a:off x="1" y="2293560"/>
        <a:ext cx="555062" cy="237884"/>
      </dsp:txXfrm>
    </dsp:sp>
    <dsp:sp modelId="{29DA5770-BFA0-483B-9BF8-DB184CB04918}">
      <dsp:nvSpPr>
        <dsp:cNvPr id="0" name=""/>
        <dsp:cNvSpPr/>
      </dsp:nvSpPr>
      <dsp:spPr>
        <a:xfrm rot="5400000">
          <a:off x="2233470" y="337621"/>
          <a:ext cx="515414" cy="387223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69365"/>
              <a:satOff val="20201"/>
              <a:lumOff val="3261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000" b="1" kern="1200" dirty="0">
              <a:latin typeface="Arial"/>
            </a:rPr>
            <a:t>CRISI, TRANSIZIONI E RICONVERSIONI</a:t>
          </a:r>
        </a:p>
        <a:p>
          <a:pPr marL="57150" lvl="1" indent="-57150" algn="l" defTabSz="444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000" kern="1200" dirty="0">
              <a:latin typeface="Arial"/>
            </a:rPr>
            <a:t>Partner di riferimento: </a:t>
          </a:r>
          <a:r>
            <a:rPr lang="it-IT" sz="1000" kern="1200" dirty="0"/>
            <a:t>ASPAL, Navigo e Provincia di Livorno con PLIS</a:t>
          </a:r>
        </a:p>
      </dsp:txBody>
      <dsp:txXfrm rot="-5400000">
        <a:off x="555062" y="2041189"/>
        <a:ext cx="3847071" cy="465094"/>
      </dsp:txXfrm>
    </dsp:sp>
    <dsp:sp modelId="{56F02BE6-BBF6-4015-9C15-CD0C35072664}">
      <dsp:nvSpPr>
        <dsp:cNvPr id="0" name=""/>
        <dsp:cNvSpPr/>
      </dsp:nvSpPr>
      <dsp:spPr>
        <a:xfrm rot="5400000">
          <a:off x="-118941" y="2806901"/>
          <a:ext cx="792946" cy="555062"/>
        </a:xfrm>
        <a:prstGeom prst="chevron">
          <a:avLst/>
        </a:prstGeom>
        <a:solidFill>
          <a:schemeClr val="accent1">
            <a:shade val="50000"/>
            <a:hueOff val="184683"/>
            <a:satOff val="10100"/>
            <a:lumOff val="16309"/>
            <a:alphaOff val="0"/>
          </a:schemeClr>
        </a:solidFill>
        <a:ln w="25400" cap="flat" cmpd="sng" algn="ctr">
          <a:solidFill>
            <a:schemeClr val="accent1">
              <a:shade val="50000"/>
              <a:hueOff val="184683"/>
              <a:satOff val="10100"/>
              <a:lumOff val="1630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lvl="0" indent="0" algn="ctr" defTabSz="311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700" b="1" kern="1200" dirty="0">
              <a:latin typeface="Arial"/>
            </a:rPr>
            <a:t>9 APRILE 2026</a:t>
          </a:r>
        </a:p>
      </dsp:txBody>
      <dsp:txXfrm rot="-5400000">
        <a:off x="1" y="2965490"/>
        <a:ext cx="555062" cy="237884"/>
      </dsp:txXfrm>
    </dsp:sp>
    <dsp:sp modelId="{D3814349-0509-4A18-907D-B9ACB4185EBC}">
      <dsp:nvSpPr>
        <dsp:cNvPr id="0" name=""/>
        <dsp:cNvSpPr/>
      </dsp:nvSpPr>
      <dsp:spPr>
        <a:xfrm rot="5400000">
          <a:off x="2233470" y="1009551"/>
          <a:ext cx="515414" cy="387223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184683"/>
              <a:satOff val="10100"/>
              <a:lumOff val="1630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000" b="1" kern="1200" dirty="0">
              <a:latin typeface="Arial"/>
            </a:rPr>
            <a:t>ECONOMIA SOCIALE E FASCE SVANTAGGIATE SUL MERCATO DEL LAVORO</a:t>
          </a:r>
        </a:p>
        <a:p>
          <a:pPr marL="57150" lvl="1" indent="-57150" algn="l" defTabSz="444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000" kern="1200" dirty="0">
              <a:latin typeface="Arial"/>
            </a:rPr>
            <a:t>Partner di riferimento: Regione Toscana</a:t>
          </a:r>
        </a:p>
      </dsp:txBody>
      <dsp:txXfrm rot="-5400000">
        <a:off x="555062" y="2713119"/>
        <a:ext cx="3847071" cy="4650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01D32A-575F-43E6-9380-7EB9B40E9FF8}">
      <dsp:nvSpPr>
        <dsp:cNvPr id="0" name=""/>
        <dsp:cNvSpPr/>
      </dsp:nvSpPr>
      <dsp:spPr>
        <a:xfrm>
          <a:off x="2462" y="1247429"/>
          <a:ext cx="1308359" cy="523343"/>
        </a:xfrm>
        <a:prstGeom prst="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84" tIns="28448" rIns="49784" bIns="28448" numCol="1" spcCol="1270" anchor="ctr" anchorCtr="0">
          <a:noAutofit/>
        </a:bodyPr>
        <a:lstStyle/>
        <a:p>
          <a:pPr marL="0" lvl="0" indent="0" algn="ctr" defTabSz="311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700" b="1" kern="1200">
              <a:latin typeface="Arial"/>
            </a:rPr>
            <a:t>TARROS GROUP</a:t>
          </a:r>
          <a:endParaRPr lang="it-IT" sz="700" b="1" kern="1200" dirty="0"/>
        </a:p>
      </dsp:txBody>
      <dsp:txXfrm>
        <a:off x="2462" y="1247429"/>
        <a:ext cx="1308359" cy="523343"/>
      </dsp:txXfrm>
    </dsp:sp>
    <dsp:sp modelId="{39E96DCE-DB54-49E2-AA16-1721591D33C7}">
      <dsp:nvSpPr>
        <dsp:cNvPr id="0" name=""/>
        <dsp:cNvSpPr/>
      </dsp:nvSpPr>
      <dsp:spPr>
        <a:xfrm>
          <a:off x="2462" y="1770772"/>
          <a:ext cx="1308359" cy="1806210"/>
        </a:xfrm>
        <a:prstGeom prst="rect">
          <a:avLst/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338" tIns="37338" rIns="49784" bIns="56007" numCol="1" spcCol="1270" anchor="t" anchorCtr="0">
          <a:noAutofit/>
        </a:bodyPr>
        <a:lstStyle/>
        <a:p>
          <a:pPr marL="57150" lvl="1" indent="-57150" algn="l" defTabSz="311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700" kern="1200" dirty="0"/>
            <a:t>Azienda logistica marittima che integra l’intelligenza artificiale nei processi aziendali</a:t>
          </a:r>
          <a:r>
            <a:rPr lang="it-IT" sz="700" kern="1200" dirty="0">
              <a:latin typeface="Arial"/>
            </a:rPr>
            <a:t>: creazione gruppi di lavoro multifunzionali, attivazione</a:t>
          </a:r>
          <a:r>
            <a:rPr lang="it-IT" sz="700" kern="1200" dirty="0"/>
            <a:t> di un dottorato industriale in Data Science</a:t>
          </a:r>
          <a:r>
            <a:rPr lang="it-IT" sz="700" kern="1200" dirty="0">
              <a:latin typeface="Arial"/>
            </a:rPr>
            <a:t>, utilizzo IA come supporto per efficientare i processi</a:t>
          </a:r>
          <a:endParaRPr lang="it-IT" sz="700" kern="1200" dirty="0"/>
        </a:p>
        <a:p>
          <a:pPr marL="57150" lvl="1" indent="-57150" algn="l" defTabSz="311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700" kern="1200" dirty="0">
              <a:latin typeface="Arial"/>
            </a:rPr>
            <a:t>Ha inoltre una cultura organizzativa che include indicatori e obiettivi monitorati nel tempo per valutare i progressi nel garantire parità di genere ed equità</a:t>
          </a:r>
        </a:p>
        <a:p>
          <a:pPr marL="57150" lvl="1" indent="-57150" algn="l" defTabSz="311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700" kern="1200" dirty="0">
              <a:latin typeface="Arial"/>
            </a:rPr>
            <a:t>Soggetto presentatore: TARROS Group</a:t>
          </a:r>
        </a:p>
      </dsp:txBody>
      <dsp:txXfrm>
        <a:off x="2462" y="1770772"/>
        <a:ext cx="1308359" cy="1806210"/>
      </dsp:txXfrm>
    </dsp:sp>
    <dsp:sp modelId="{31A6DEDF-A8DA-4ACE-84CE-F0EB6C9DA66B}">
      <dsp:nvSpPr>
        <dsp:cNvPr id="0" name=""/>
        <dsp:cNvSpPr/>
      </dsp:nvSpPr>
      <dsp:spPr>
        <a:xfrm>
          <a:off x="1493992" y="1247429"/>
          <a:ext cx="1308359" cy="523343"/>
        </a:xfrm>
        <a:prstGeom prst="rect">
          <a:avLst/>
        </a:prstGeom>
        <a:solidFill>
          <a:schemeClr val="accent1">
            <a:shade val="50000"/>
            <a:hueOff val="153902"/>
            <a:satOff val="8417"/>
            <a:lumOff val="13591"/>
            <a:alphaOff val="0"/>
          </a:schemeClr>
        </a:solidFill>
        <a:ln w="25400" cap="flat" cmpd="sng" algn="ctr">
          <a:solidFill>
            <a:schemeClr val="accent1">
              <a:shade val="50000"/>
              <a:hueOff val="153902"/>
              <a:satOff val="8417"/>
              <a:lumOff val="1359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84" tIns="28448" rIns="49784" bIns="28448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700" b="1" kern="1200">
              <a:latin typeface="Arial"/>
            </a:rPr>
            <a:t>APPLI</a:t>
          </a:r>
          <a:endParaRPr lang="it-IT" sz="700" b="1" kern="1200" dirty="0"/>
        </a:p>
      </dsp:txBody>
      <dsp:txXfrm>
        <a:off x="1493992" y="1247429"/>
        <a:ext cx="1308359" cy="523343"/>
      </dsp:txXfrm>
    </dsp:sp>
    <dsp:sp modelId="{A4113DD4-887B-4B80-9964-0B4A209A7466}">
      <dsp:nvSpPr>
        <dsp:cNvPr id="0" name=""/>
        <dsp:cNvSpPr/>
      </dsp:nvSpPr>
      <dsp:spPr>
        <a:xfrm>
          <a:off x="1493992" y="1770772"/>
          <a:ext cx="1308359" cy="1806210"/>
        </a:xfrm>
        <a:prstGeom prst="rect">
          <a:avLst/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338" tIns="37338" rIns="49784" bIns="56007" numCol="1" spcCol="1270" anchor="t" anchorCtr="0">
          <a:noAutofit/>
        </a:bodyPr>
        <a:lstStyle/>
        <a:p>
          <a:pPr marL="57150" lvl="1" indent="-57150" algn="l" defTabSz="311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700" kern="1200" dirty="0"/>
            <a:t>IA generativa nei servizi pubblici per l’impiego</a:t>
          </a:r>
          <a:r>
            <a:rPr lang="it-IT" sz="700" kern="1200" dirty="0">
              <a:latin typeface="Arial"/>
            </a:rPr>
            <a:t>: </a:t>
          </a:r>
          <a:r>
            <a:rPr lang="it-IT" sz="700" kern="1200" dirty="0"/>
            <a:t>assistente virtuale basato sulla chat</a:t>
          </a:r>
          <a:r>
            <a:rPr lang="it-IT" sz="700" kern="1200" dirty="0">
              <a:latin typeface="Arial"/>
            </a:rPr>
            <a:t>, possibilità per gli utenti di generare cv e lettere di presentazione, simulare colloqui e usufruire di moduli di micro-learning e analisi dei dati sulle professioni emergenti</a:t>
          </a:r>
          <a:endParaRPr lang="it-IT" sz="700" kern="1200" dirty="0"/>
        </a:p>
        <a:p>
          <a:pPr marL="57150" lvl="1" indent="-57150" algn="l" defTabSz="311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700" kern="1200" dirty="0">
              <a:latin typeface="Arial"/>
            </a:rPr>
            <a:t>Soggetto presentatore: Centro per l'Impiego della Spezia</a:t>
          </a:r>
        </a:p>
      </dsp:txBody>
      <dsp:txXfrm>
        <a:off x="1493992" y="1770772"/>
        <a:ext cx="1308359" cy="1806210"/>
      </dsp:txXfrm>
    </dsp:sp>
    <dsp:sp modelId="{B5560CB5-D718-48BA-8DFB-1AE43D154CBA}">
      <dsp:nvSpPr>
        <dsp:cNvPr id="0" name=""/>
        <dsp:cNvSpPr/>
      </dsp:nvSpPr>
      <dsp:spPr>
        <a:xfrm>
          <a:off x="2985522" y="1247429"/>
          <a:ext cx="1308359" cy="523343"/>
        </a:xfrm>
        <a:prstGeom prst="rect">
          <a:avLst/>
        </a:prstGeom>
        <a:solidFill>
          <a:schemeClr val="accent1">
            <a:shade val="50000"/>
            <a:hueOff val="307805"/>
            <a:satOff val="16834"/>
            <a:lumOff val="27181"/>
            <a:alphaOff val="0"/>
          </a:schemeClr>
        </a:solidFill>
        <a:ln w="25400" cap="flat" cmpd="sng" algn="ctr">
          <a:solidFill>
            <a:schemeClr val="accent1">
              <a:shade val="50000"/>
              <a:hueOff val="307805"/>
              <a:satOff val="16834"/>
              <a:lumOff val="2718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84" tIns="28448" rIns="49784" bIns="28448" numCol="1" spcCol="1270" anchor="ctr" anchorCtr="0">
          <a:noAutofit/>
        </a:bodyPr>
        <a:lstStyle/>
        <a:p>
          <a:pPr marL="0" lvl="0" indent="0" algn="ctr" defTabSz="311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700" b="1" kern="1200" dirty="0" err="1"/>
            <a:t>EcoeFISHent</a:t>
          </a:r>
          <a:r>
            <a:rPr lang="it-IT" sz="700" b="1" kern="1200" dirty="0">
              <a:latin typeface="Arial"/>
            </a:rPr>
            <a:t> e PRIMED</a:t>
          </a:r>
          <a:endParaRPr lang="it-IT" sz="700" b="1" kern="1200" dirty="0"/>
        </a:p>
      </dsp:txBody>
      <dsp:txXfrm>
        <a:off x="2985522" y="1247429"/>
        <a:ext cx="1308359" cy="523343"/>
      </dsp:txXfrm>
    </dsp:sp>
    <dsp:sp modelId="{69D15C28-977B-4171-87D0-A15721D50697}">
      <dsp:nvSpPr>
        <dsp:cNvPr id="0" name=""/>
        <dsp:cNvSpPr/>
      </dsp:nvSpPr>
      <dsp:spPr>
        <a:xfrm>
          <a:off x="2985522" y="1770772"/>
          <a:ext cx="1308359" cy="1806210"/>
        </a:xfrm>
        <a:prstGeom prst="rect">
          <a:avLst/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338" tIns="37338" rIns="49784" bIns="56007" numCol="1" spcCol="1270" anchor="t" anchorCtr="0">
          <a:noAutofit/>
        </a:bodyPr>
        <a:lstStyle/>
        <a:p>
          <a:pPr marL="57150" lvl="1" indent="-57150" algn="l" defTabSz="311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700" kern="1200" dirty="0" err="1">
              <a:latin typeface="Arial"/>
            </a:rPr>
            <a:t>EcoeFISHent</a:t>
          </a:r>
          <a:r>
            <a:rPr lang="it-IT" sz="700" kern="1200" dirty="0">
              <a:latin typeface="Arial"/>
            </a:rPr>
            <a:t>: progetto internazionale che lavora sul riutilizzo degli scarti del pesce e sul recupero delle reti da pesca a fine vita, attraverso sei catene del valore circolari</a:t>
          </a:r>
          <a:endParaRPr lang="it-IT" sz="700" kern="1200" dirty="0" err="1"/>
        </a:p>
        <a:p>
          <a:pPr marL="57150" lvl="1" indent="-57150" algn="l" defTabSz="311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700" kern="1200" dirty="0">
              <a:latin typeface="Arial"/>
            </a:rPr>
            <a:t>PRIMED: progetto per la conversione di rifiuti organici dell'UE provenienti dalla biomassa di scarto</a:t>
          </a:r>
        </a:p>
        <a:p>
          <a:pPr marL="57150" lvl="1" indent="-57150" algn="l" defTabSz="311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700" kern="1200" dirty="0">
              <a:latin typeface="Arial"/>
            </a:rPr>
            <a:t>Soggetto presentatore: F.I.L.S.E.</a:t>
          </a:r>
        </a:p>
      </dsp:txBody>
      <dsp:txXfrm>
        <a:off x="2985522" y="1770772"/>
        <a:ext cx="1308359" cy="1806210"/>
      </dsp:txXfrm>
    </dsp:sp>
    <dsp:sp modelId="{78620608-4A22-4585-838C-B1158D87F2D3}">
      <dsp:nvSpPr>
        <dsp:cNvPr id="0" name=""/>
        <dsp:cNvSpPr/>
      </dsp:nvSpPr>
      <dsp:spPr>
        <a:xfrm>
          <a:off x="4477053" y="1247429"/>
          <a:ext cx="1308359" cy="523343"/>
        </a:xfrm>
        <a:prstGeom prst="rect">
          <a:avLst/>
        </a:prstGeom>
        <a:solidFill>
          <a:schemeClr val="accent1">
            <a:shade val="50000"/>
            <a:hueOff val="461707"/>
            <a:satOff val="25251"/>
            <a:lumOff val="40772"/>
            <a:alphaOff val="0"/>
          </a:schemeClr>
        </a:solidFill>
        <a:ln w="25400" cap="flat" cmpd="sng" algn="ctr">
          <a:solidFill>
            <a:schemeClr val="accent1">
              <a:shade val="50000"/>
              <a:hueOff val="461707"/>
              <a:satOff val="25251"/>
              <a:lumOff val="4077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84" tIns="28448" rIns="49784" bIns="28448" numCol="1" spcCol="1270" anchor="ctr" anchorCtr="0">
          <a:noAutofit/>
        </a:bodyPr>
        <a:lstStyle/>
        <a:p>
          <a:pPr marL="0" lvl="0" indent="0" algn="ctr" defTabSz="311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700" b="1" kern="1200" dirty="0">
              <a:latin typeface="Arial"/>
            </a:rPr>
            <a:t>PROGETTO "PASSI LEGGERI"</a:t>
          </a:r>
        </a:p>
      </dsp:txBody>
      <dsp:txXfrm>
        <a:off x="4477053" y="1247429"/>
        <a:ext cx="1308359" cy="523343"/>
      </dsp:txXfrm>
    </dsp:sp>
    <dsp:sp modelId="{DC78FBC6-8F95-4DA1-8350-94C00FDE2FE3}">
      <dsp:nvSpPr>
        <dsp:cNvPr id="0" name=""/>
        <dsp:cNvSpPr/>
      </dsp:nvSpPr>
      <dsp:spPr>
        <a:xfrm>
          <a:off x="4477053" y="1770772"/>
          <a:ext cx="1308359" cy="1806210"/>
        </a:xfrm>
        <a:prstGeom prst="rect">
          <a:avLst/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338" tIns="37338" rIns="49784" bIns="56007" numCol="1" spcCol="1270" anchor="t" anchorCtr="0">
          <a:noAutofit/>
        </a:bodyPr>
        <a:lstStyle/>
        <a:p>
          <a:pPr marL="57150" lvl="1" indent="-57150" algn="l" defTabSz="311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700" kern="1200" dirty="0">
              <a:latin typeface="Arial"/>
            </a:rPr>
            <a:t>Rete di servizi per l'inclusione lavorativa, il progetto è stato pensato per sostenere il Centro Antiviolenza Irene. Comprende la realizzazione di seminari multi-stakeholder, formazione di operatrici e volontarie, laboratori di sensibilizzazione nelle scuole, azioni di accompagnamento all'autonomia con forte attenzione all'inclusione lavorativa</a:t>
          </a:r>
        </a:p>
        <a:p>
          <a:pPr marL="57150" lvl="1" indent="-57150" algn="l" defTabSz="311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700" kern="1200" dirty="0">
              <a:latin typeface="Arial"/>
            </a:rPr>
            <a:t>Soggetto presentatore: ISFORCOOP ETS</a:t>
          </a:r>
        </a:p>
      </dsp:txBody>
      <dsp:txXfrm>
        <a:off x="4477053" y="1770772"/>
        <a:ext cx="1308359" cy="1806210"/>
      </dsp:txXfrm>
    </dsp:sp>
    <dsp:sp modelId="{5F20EED6-029A-435C-B3E1-9F7FC7D0501A}">
      <dsp:nvSpPr>
        <dsp:cNvPr id="0" name=""/>
        <dsp:cNvSpPr/>
      </dsp:nvSpPr>
      <dsp:spPr>
        <a:xfrm>
          <a:off x="5968583" y="1247429"/>
          <a:ext cx="1308359" cy="523343"/>
        </a:xfrm>
        <a:prstGeom prst="rect">
          <a:avLst/>
        </a:prstGeom>
        <a:solidFill>
          <a:schemeClr val="accent1">
            <a:shade val="50000"/>
            <a:hueOff val="307805"/>
            <a:satOff val="16834"/>
            <a:lumOff val="27181"/>
            <a:alphaOff val="0"/>
          </a:schemeClr>
        </a:solidFill>
        <a:ln w="25400" cap="flat" cmpd="sng" algn="ctr">
          <a:solidFill>
            <a:schemeClr val="accent1">
              <a:shade val="50000"/>
              <a:hueOff val="307805"/>
              <a:satOff val="16834"/>
              <a:lumOff val="2718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84" tIns="28448" rIns="49784" bIns="28448" numCol="1" spcCol="1270" anchor="ctr" anchorCtr="0">
          <a:noAutofit/>
        </a:bodyPr>
        <a:lstStyle/>
        <a:p>
          <a:pPr marL="0" lvl="0" indent="0" algn="ctr" defTabSz="311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700" b="1" kern="1200" dirty="0">
              <a:latin typeface="Arial"/>
            </a:rPr>
            <a:t>CERTIFICAZIONE BLUE PORTS</a:t>
          </a:r>
        </a:p>
      </dsp:txBody>
      <dsp:txXfrm>
        <a:off x="5968583" y="1247429"/>
        <a:ext cx="1308359" cy="523343"/>
      </dsp:txXfrm>
    </dsp:sp>
    <dsp:sp modelId="{5B4BC3BF-16DA-4B0E-AE15-75A8FAF46F50}">
      <dsp:nvSpPr>
        <dsp:cNvPr id="0" name=""/>
        <dsp:cNvSpPr/>
      </dsp:nvSpPr>
      <dsp:spPr>
        <a:xfrm>
          <a:off x="5968583" y="1770772"/>
          <a:ext cx="1308359" cy="1806210"/>
        </a:xfrm>
        <a:prstGeom prst="rect">
          <a:avLst/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338" tIns="37338" rIns="49784" bIns="56007" numCol="1" spcCol="1270" anchor="t" anchorCtr="0">
          <a:noAutofit/>
        </a:bodyPr>
        <a:lstStyle/>
        <a:p>
          <a:pPr marL="57150" lvl="1" indent="-57150" algn="l" defTabSz="311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700" kern="1200" dirty="0">
              <a:latin typeface="Arial"/>
            </a:rPr>
            <a:t>Introduce un sistema europeo integrato di formazione digitale e certificazione (ISO) per riqualificare il personale portuale verso competenze green e digitali, favorendo la transizione energetica e la creazione di nuove blue careers</a:t>
          </a:r>
        </a:p>
        <a:p>
          <a:pPr marL="57150" lvl="1" indent="-57150" algn="l" defTabSz="311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700" kern="1200" dirty="0">
              <a:latin typeface="Arial"/>
            </a:rPr>
            <a:t>Soggetto presentatore: DLTM</a:t>
          </a:r>
        </a:p>
      </dsp:txBody>
      <dsp:txXfrm>
        <a:off x="5968583" y="1770772"/>
        <a:ext cx="1308359" cy="1806210"/>
      </dsp:txXfrm>
    </dsp:sp>
    <dsp:sp modelId="{3A18A53C-710A-4ED5-BB51-F93D82ED9C54}">
      <dsp:nvSpPr>
        <dsp:cNvPr id="0" name=""/>
        <dsp:cNvSpPr/>
      </dsp:nvSpPr>
      <dsp:spPr>
        <a:xfrm>
          <a:off x="7460113" y="1247429"/>
          <a:ext cx="1308359" cy="523343"/>
        </a:xfrm>
        <a:prstGeom prst="rect">
          <a:avLst/>
        </a:prstGeom>
        <a:solidFill>
          <a:schemeClr val="accent1">
            <a:shade val="50000"/>
            <a:hueOff val="153902"/>
            <a:satOff val="8417"/>
            <a:lumOff val="13591"/>
            <a:alphaOff val="0"/>
          </a:schemeClr>
        </a:solidFill>
        <a:ln w="25400" cap="flat" cmpd="sng" algn="ctr">
          <a:solidFill>
            <a:schemeClr val="accent1">
              <a:shade val="50000"/>
              <a:hueOff val="153902"/>
              <a:satOff val="8417"/>
              <a:lumOff val="1359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84" tIns="28448" rIns="49784" bIns="28448" numCol="1" spcCol="1270" anchor="ctr" anchorCtr="0">
          <a:noAutofit/>
        </a:bodyPr>
        <a:lstStyle/>
        <a:p>
          <a:pPr marL="0" lvl="0" indent="0" algn="ctr" defTabSz="311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700" b="1" kern="1200" dirty="0">
              <a:latin typeface="Arial"/>
            </a:rPr>
            <a:t>PROTOCOLLO D'INTESA PER CONTRASTO A FENOMENI DI SFRUTTAMENTO LAVORATIVO</a:t>
          </a:r>
        </a:p>
      </dsp:txBody>
      <dsp:txXfrm>
        <a:off x="7460113" y="1247429"/>
        <a:ext cx="1308359" cy="523343"/>
      </dsp:txXfrm>
    </dsp:sp>
    <dsp:sp modelId="{A0E263D3-D8BF-4010-AF84-ACAB3AC95E5D}">
      <dsp:nvSpPr>
        <dsp:cNvPr id="0" name=""/>
        <dsp:cNvSpPr/>
      </dsp:nvSpPr>
      <dsp:spPr>
        <a:xfrm>
          <a:off x="7460113" y="1770772"/>
          <a:ext cx="1308359" cy="1806210"/>
        </a:xfrm>
        <a:prstGeom prst="rect">
          <a:avLst/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338" tIns="37338" rIns="49784" bIns="56007" numCol="1" spcCol="1270" anchor="t" anchorCtr="0">
          <a:noAutofit/>
        </a:bodyPr>
        <a:lstStyle/>
        <a:p>
          <a:pPr marL="57150" lvl="1" indent="-57150" algn="l" defTabSz="311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700" kern="1200" dirty="0">
              <a:latin typeface="Arial"/>
            </a:rPr>
            <a:t>Sottoscritto da Prefettura della Spezia, ASL5, Autorità di Sistema Portuale del Mar Ligure Orientale, Confindustria La Spezia, INPS, INAIL, Ispettorato Territoriale del Lavoro e dai sindacati CGIL, CISL e UIL</a:t>
          </a:r>
        </a:p>
        <a:p>
          <a:pPr marL="57150" lvl="1" indent="-57150" algn="l" defTabSz="311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700" kern="1200" dirty="0">
              <a:latin typeface="Arial"/>
            </a:rPr>
            <a:t>Il protocollo individua specifiche misure a tutela dei lavoratori del comparto della nautica da diporto</a:t>
          </a:r>
        </a:p>
        <a:p>
          <a:pPr marL="57150" lvl="1" indent="-57150" algn="l" defTabSz="311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700" kern="1200" dirty="0">
              <a:latin typeface="Arial"/>
            </a:rPr>
            <a:t>Soggetto presentatore: Confindustria La Spezia</a:t>
          </a:r>
        </a:p>
        <a:p>
          <a:pPr marL="57150" lvl="1" indent="-57150" algn="l" defTabSz="311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it-IT" sz="700" kern="1200" dirty="0">
            <a:latin typeface="Arial"/>
          </a:endParaRPr>
        </a:p>
      </dsp:txBody>
      <dsp:txXfrm>
        <a:off x="7460113" y="1770772"/>
        <a:ext cx="1308359" cy="18062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4F51EA-3CAA-45E8-9843-5FEDF11022CA}">
      <dsp:nvSpPr>
        <dsp:cNvPr id="0" name=""/>
        <dsp:cNvSpPr/>
      </dsp:nvSpPr>
      <dsp:spPr>
        <a:xfrm>
          <a:off x="0" y="314971"/>
          <a:ext cx="4960937" cy="6095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5024" tIns="187452" rIns="385024" bIns="64008" numCol="1" spcCol="1270" anchor="t" anchorCtr="0">
          <a:noAutofit/>
        </a:bodyPr>
        <a:lstStyle/>
        <a:p>
          <a:pPr marL="57150" lvl="1" indent="-57150" algn="l" defTabSz="400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900" kern="1200" dirty="0">
              <a:latin typeface="Arial"/>
            </a:rPr>
            <a:t>Partner di </a:t>
          </a:r>
          <a:r>
            <a:rPr lang="it-IT" sz="900" kern="1200">
              <a:latin typeface="Arial"/>
            </a:rPr>
            <a:t>riferimento (assieme</a:t>
          </a:r>
          <a:r>
            <a:rPr lang="it-IT" sz="900" kern="1200" dirty="0">
              <a:latin typeface="Arial"/>
            </a:rPr>
            <a:t> a DLTM e ALFA Liguria, soggetto in convenzione del Comune della Spezia) del primo focus su IA e orientamento, da cui è nato anche uno studio tematico</a:t>
          </a:r>
          <a:endParaRPr lang="it-IT" sz="900" kern="1200" dirty="0"/>
        </a:p>
      </dsp:txBody>
      <dsp:txXfrm>
        <a:off x="0" y="314971"/>
        <a:ext cx="4960937" cy="609525"/>
      </dsp:txXfrm>
    </dsp:sp>
    <dsp:sp modelId="{44F72F9E-6A8E-4A10-9573-1E3690405055}">
      <dsp:nvSpPr>
        <dsp:cNvPr id="0" name=""/>
        <dsp:cNvSpPr/>
      </dsp:nvSpPr>
      <dsp:spPr>
        <a:xfrm>
          <a:off x="248046" y="182131"/>
          <a:ext cx="3472655" cy="265680"/>
        </a:xfrm>
        <a:prstGeom prst="round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1258" tIns="0" rIns="131258" bIns="0" numCol="1" spcCol="1270" anchor="ctr" anchorCtr="0">
          <a:noAutofit/>
        </a:bodyPr>
        <a:lstStyle/>
        <a:p>
          <a:pPr marL="0" lvl="0" indent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kern="1200" dirty="0">
              <a:latin typeface="Arial"/>
            </a:rPr>
            <a:t>Ruolo all'interno dell'Osservatorio Transfrontaliero</a:t>
          </a:r>
          <a:endParaRPr lang="it-IT" sz="900" kern="1200" dirty="0"/>
        </a:p>
      </dsp:txBody>
      <dsp:txXfrm>
        <a:off x="261015" y="195100"/>
        <a:ext cx="3446717" cy="239742"/>
      </dsp:txXfrm>
    </dsp:sp>
    <dsp:sp modelId="{ABFDE7BA-8C99-4C47-9A53-5FFD5DEF60CE}">
      <dsp:nvSpPr>
        <dsp:cNvPr id="0" name=""/>
        <dsp:cNvSpPr/>
      </dsp:nvSpPr>
      <dsp:spPr>
        <a:xfrm>
          <a:off x="0" y="1105937"/>
          <a:ext cx="4960937" cy="992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230853"/>
              <a:satOff val="12626"/>
              <a:lumOff val="203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5024" tIns="187452" rIns="385024" bIns="64008" numCol="1" spcCol="1270" anchor="t" anchorCtr="0">
          <a:noAutofit/>
        </a:bodyPr>
        <a:lstStyle/>
        <a:p>
          <a:pPr marL="57150" lvl="1" indent="-57150" algn="l" defTabSz="400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900" kern="1200" dirty="0">
              <a:latin typeface="Arial"/>
            </a:rPr>
            <a:t>L'obiettivo è implementare la Rete per il Lavoro, coordinata dal Comune della Spezia e attiva dal 2018, che ha permesso di sviluppare competenze specifiche nell'orientamento, nell'accompagnamento e nell'incontro tra domanda e offerta di lavoro</a:t>
          </a:r>
          <a:endParaRPr lang="it-IT" sz="900" kern="1200" dirty="0"/>
        </a:p>
        <a:p>
          <a:pPr marL="57150" lvl="1" indent="-57150" algn="l" defTabSz="400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900" kern="1200" dirty="0">
              <a:latin typeface="Arial"/>
            </a:rPr>
            <a:t>Il </a:t>
          </a:r>
          <a:r>
            <a:rPr lang="it-IT" sz="900" kern="1200" dirty="0" err="1">
              <a:latin typeface="Arial"/>
            </a:rPr>
            <a:t>networ</a:t>
          </a:r>
          <a:r>
            <a:rPr lang="it-IT" sz="900" kern="1200" dirty="0">
              <a:latin typeface="Arial"/>
            </a:rPr>
            <a:t>k di relazioni con le imprese e cittadini fornisce una base operativa per la creazione ed il rafforzamento dei servizi per l'impiego transfrontalieri</a:t>
          </a:r>
          <a:endParaRPr lang="it-IT" sz="900" kern="1200" dirty="0"/>
        </a:p>
      </dsp:txBody>
      <dsp:txXfrm>
        <a:off x="0" y="1105937"/>
        <a:ext cx="4960937" cy="992250"/>
      </dsp:txXfrm>
    </dsp:sp>
    <dsp:sp modelId="{AA014268-EC60-4772-89BC-454E5C95FE49}">
      <dsp:nvSpPr>
        <dsp:cNvPr id="0" name=""/>
        <dsp:cNvSpPr/>
      </dsp:nvSpPr>
      <dsp:spPr>
        <a:xfrm>
          <a:off x="248046" y="973097"/>
          <a:ext cx="3472655" cy="265680"/>
        </a:xfrm>
        <a:prstGeom prst="roundRect">
          <a:avLst/>
        </a:prstGeom>
        <a:solidFill>
          <a:schemeClr val="accent1">
            <a:shade val="50000"/>
            <a:hueOff val="230853"/>
            <a:satOff val="12626"/>
            <a:lumOff val="203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1258" tIns="0" rIns="131258" bIns="0" numCol="1" spcCol="1270" anchor="ctr" anchorCtr="0">
          <a:noAutofit/>
        </a:bodyPr>
        <a:lstStyle/>
        <a:p>
          <a:pPr marL="0" lvl="0" indent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kern="1200" dirty="0">
              <a:latin typeface="Arial"/>
            </a:rPr>
            <a:t>Potenziamento Rete per il Lavoro</a:t>
          </a:r>
          <a:endParaRPr lang="it-IT" sz="900" kern="1200" dirty="0"/>
        </a:p>
      </dsp:txBody>
      <dsp:txXfrm>
        <a:off x="261015" y="986066"/>
        <a:ext cx="3446717" cy="239742"/>
      </dsp:txXfrm>
    </dsp:sp>
    <dsp:sp modelId="{1A713E2C-1EBA-46E2-ACD7-308C2F846692}">
      <dsp:nvSpPr>
        <dsp:cNvPr id="0" name=""/>
        <dsp:cNvSpPr/>
      </dsp:nvSpPr>
      <dsp:spPr>
        <a:xfrm>
          <a:off x="0" y="2279627"/>
          <a:ext cx="4960937" cy="7371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461707"/>
              <a:satOff val="25251"/>
              <a:lumOff val="4077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5024" tIns="187452" rIns="385024" bIns="64008" numCol="1" spcCol="1270" anchor="t" anchorCtr="0">
          <a:noAutofit/>
        </a:bodyPr>
        <a:lstStyle/>
        <a:p>
          <a:pPr marL="57150" lvl="1" indent="-57150" algn="l" defTabSz="400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900" kern="1200" dirty="0">
              <a:latin typeface="Arial"/>
            </a:rPr>
            <a:t>ALFA Liguria, soggetto in convenzione del </a:t>
          </a:r>
          <a:r>
            <a:rPr lang="it-IT" sz="900" kern="1200" dirty="0" err="1">
              <a:latin typeface="Arial"/>
            </a:rPr>
            <a:t>Comu</a:t>
          </a:r>
          <a:r>
            <a:rPr lang="it-IT" sz="900" kern="1200" dirty="0">
              <a:latin typeface="Arial"/>
            </a:rPr>
            <a:t>ne della Spezia, è incaricato di svolgere le attività di mappatura delle competenze e dei fabbisogni occupazionali/formativi sul territorio ligure, confrontando i risultati con il Repertorio delle professioni (focus carriere blu)</a:t>
          </a:r>
        </a:p>
      </dsp:txBody>
      <dsp:txXfrm>
        <a:off x="0" y="2279627"/>
        <a:ext cx="4960937" cy="737100"/>
      </dsp:txXfrm>
    </dsp:sp>
    <dsp:sp modelId="{D07B681A-21EA-405B-B83B-2CB9794422DC}">
      <dsp:nvSpPr>
        <dsp:cNvPr id="0" name=""/>
        <dsp:cNvSpPr/>
      </dsp:nvSpPr>
      <dsp:spPr>
        <a:xfrm>
          <a:off x="248046" y="2146787"/>
          <a:ext cx="3472655" cy="265680"/>
        </a:xfrm>
        <a:prstGeom prst="roundRect">
          <a:avLst/>
        </a:prstGeom>
        <a:solidFill>
          <a:schemeClr val="accent1">
            <a:shade val="50000"/>
            <a:hueOff val="461707"/>
            <a:satOff val="25251"/>
            <a:lumOff val="4077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1258" tIns="0" rIns="131258" bIns="0" numCol="1" spcCol="1270" anchor="ctr" anchorCtr="0">
          <a:noAutofit/>
        </a:bodyPr>
        <a:lstStyle/>
        <a:p>
          <a:pPr marL="0" lvl="0" indent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kern="1200" dirty="0">
              <a:latin typeface="Arial"/>
            </a:rPr>
            <a:t>Mappatura competenze e fabbisogni</a:t>
          </a:r>
        </a:p>
      </dsp:txBody>
      <dsp:txXfrm>
        <a:off x="261015" y="2159756"/>
        <a:ext cx="3446717" cy="239742"/>
      </dsp:txXfrm>
    </dsp:sp>
    <dsp:sp modelId="{01063FF8-0DAA-4FC7-B4B1-BF7F8CE70743}">
      <dsp:nvSpPr>
        <dsp:cNvPr id="0" name=""/>
        <dsp:cNvSpPr/>
      </dsp:nvSpPr>
      <dsp:spPr>
        <a:xfrm>
          <a:off x="0" y="3198167"/>
          <a:ext cx="4960937" cy="8646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230853"/>
              <a:satOff val="12626"/>
              <a:lumOff val="203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5024" tIns="187452" rIns="385024" bIns="64008" numCol="1" spcCol="1270" anchor="t" anchorCtr="0">
          <a:noAutofit/>
        </a:bodyPr>
        <a:lstStyle/>
        <a:p>
          <a:pPr marL="57150" lvl="1" indent="-57150" algn="l" defTabSz="400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900" kern="1200" dirty="0">
              <a:latin typeface="Arial"/>
            </a:rPr>
            <a:t>Con BE-STREAM il Comune della Spezia vuole implementare la sezione dedicata alle offerte di lavoro, rendendola una vetrina dove consultare gli annunci che </a:t>
          </a:r>
          <a:r>
            <a:rPr lang="it-IT" sz="900" kern="1200" dirty="0" err="1">
              <a:latin typeface="Arial"/>
            </a:rPr>
            <a:t>altriment</a:t>
          </a:r>
          <a:r>
            <a:rPr lang="it-IT" sz="900" kern="1200" dirty="0">
              <a:latin typeface="Arial"/>
            </a:rPr>
            <a:t>i si troverebbero solo consultando le singole pagine di chi offre impiego</a:t>
          </a:r>
        </a:p>
        <a:p>
          <a:pPr marL="57150" lvl="1" indent="-57150" algn="l" defTabSz="400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900" kern="1200" dirty="0">
              <a:latin typeface="Arial"/>
            </a:rPr>
            <a:t>Futura integrazione con il Portale transfrontaliero </a:t>
          </a:r>
          <a:r>
            <a:rPr lang="it-IT" sz="900" kern="1200" dirty="0" err="1">
              <a:latin typeface="Arial"/>
            </a:rPr>
            <a:t>Med</a:t>
          </a:r>
          <a:r>
            <a:rPr lang="it-IT" sz="900" kern="1200" dirty="0">
              <a:latin typeface="Arial"/>
            </a:rPr>
            <a:t> New Job</a:t>
          </a:r>
        </a:p>
      </dsp:txBody>
      <dsp:txXfrm>
        <a:off x="0" y="3198167"/>
        <a:ext cx="4960937" cy="864675"/>
      </dsp:txXfrm>
    </dsp:sp>
    <dsp:sp modelId="{885076D5-621D-41AD-BB0C-622E7BDB109D}">
      <dsp:nvSpPr>
        <dsp:cNvPr id="0" name=""/>
        <dsp:cNvSpPr/>
      </dsp:nvSpPr>
      <dsp:spPr>
        <a:xfrm>
          <a:off x="248046" y="3065327"/>
          <a:ext cx="3472655" cy="265680"/>
        </a:xfrm>
        <a:prstGeom prst="roundRect">
          <a:avLst/>
        </a:prstGeom>
        <a:solidFill>
          <a:schemeClr val="accent1">
            <a:shade val="50000"/>
            <a:hueOff val="230853"/>
            <a:satOff val="12626"/>
            <a:lumOff val="203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1258" tIns="0" rIns="131258" bIns="0" numCol="1" spcCol="1270" anchor="ctr" anchorCtr="0">
          <a:noAutofit/>
        </a:bodyPr>
        <a:lstStyle/>
        <a:p>
          <a:pPr marL="0" lvl="0" indent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kern="1200" dirty="0">
              <a:latin typeface="Arial"/>
            </a:rPr>
            <a:t>Implementazione sito </a:t>
          </a:r>
          <a:r>
            <a:rPr lang="it-IT" sz="900" kern="1200" dirty="0" err="1">
              <a:latin typeface="Arial"/>
            </a:rPr>
            <a:t>Infolavoro</a:t>
          </a:r>
          <a:endParaRPr lang="it-IT" sz="900" kern="1200" dirty="0">
            <a:latin typeface="Arial"/>
          </a:endParaRPr>
        </a:p>
      </dsp:txBody>
      <dsp:txXfrm>
        <a:off x="261015" y="3078296"/>
        <a:ext cx="3446717" cy="23974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4C9FFD-7D59-4E4C-9D8D-FD6283667036}">
      <dsp:nvSpPr>
        <dsp:cNvPr id="0" name=""/>
        <dsp:cNvSpPr/>
      </dsp:nvSpPr>
      <dsp:spPr>
        <a:xfrm>
          <a:off x="2223" y="1733503"/>
          <a:ext cx="2230530" cy="2230530"/>
        </a:xfrm>
        <a:prstGeom prst="ellipse">
          <a:avLst/>
        </a:prstGeom>
        <a:solidFill>
          <a:schemeClr val="accent1">
            <a:shade val="80000"/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2754" tIns="11430" rIns="122754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kern="1200">
              <a:latin typeface="Arial"/>
            </a:rPr>
            <a:t>GOVERNANCE TRANSFRONTALIERA DELLE ORGANIZAZIONI COINVOLTE NELL'OSSERVATORIO, CHE COOPERANO ANCHE DOPO LA FINE DEL PROGETTO</a:t>
          </a:r>
          <a:endParaRPr lang="it-IT" sz="900" kern="1200"/>
        </a:p>
      </dsp:txBody>
      <dsp:txXfrm>
        <a:off x="328877" y="2060157"/>
        <a:ext cx="1577222" cy="1577222"/>
      </dsp:txXfrm>
    </dsp:sp>
    <dsp:sp modelId="{C5F36468-D8C4-4EF3-A920-FEA43F1AD1FB}">
      <dsp:nvSpPr>
        <dsp:cNvPr id="0" name=""/>
        <dsp:cNvSpPr/>
      </dsp:nvSpPr>
      <dsp:spPr>
        <a:xfrm>
          <a:off x="1786647" y="1733503"/>
          <a:ext cx="2230530" cy="2230530"/>
        </a:xfrm>
        <a:prstGeom prst="ellipse">
          <a:avLst/>
        </a:prstGeom>
        <a:solidFill>
          <a:schemeClr val="accent1">
            <a:shade val="80000"/>
            <a:alpha val="50000"/>
            <a:hueOff val="240083"/>
            <a:satOff val="6819"/>
            <a:lumOff val="158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2754" tIns="11430" rIns="122754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kern="1200">
              <a:latin typeface="Arial"/>
            </a:rPr>
            <a:t>SISTEMA TRANSFRONTALIERO PER POLITICHE DEL LAVORO NELL'ECONOMIA BLU</a:t>
          </a:r>
          <a:endParaRPr lang="it-IT" sz="900" kern="1200"/>
        </a:p>
      </dsp:txBody>
      <dsp:txXfrm>
        <a:off x="2113301" y="2060157"/>
        <a:ext cx="1577222" cy="1577222"/>
      </dsp:txXfrm>
    </dsp:sp>
    <dsp:sp modelId="{25505CE8-3EA2-46CB-A63A-8C378EE58E71}">
      <dsp:nvSpPr>
        <dsp:cNvPr id="0" name=""/>
        <dsp:cNvSpPr/>
      </dsp:nvSpPr>
      <dsp:spPr>
        <a:xfrm>
          <a:off x="3571071" y="1733503"/>
          <a:ext cx="2230530" cy="2230530"/>
        </a:xfrm>
        <a:prstGeom prst="ellipse">
          <a:avLst/>
        </a:prstGeom>
        <a:solidFill>
          <a:schemeClr val="accent1">
            <a:shade val="80000"/>
            <a:alpha val="50000"/>
            <a:hueOff val="480167"/>
            <a:satOff val="13637"/>
            <a:lumOff val="3168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2754" tIns="11430" rIns="122754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kern="1200">
              <a:latin typeface="Arial"/>
            </a:rPr>
            <a:t>PIATTAFORMA TRANSFRONTALIERA PER L'OCCUPABILITA' NELL'ECONOMIA DEL MARE (AGGIORNAMENTO PIATTAFORMA MEDNEWJOB)</a:t>
          </a:r>
          <a:endParaRPr lang="it-IT" sz="900" kern="1200"/>
        </a:p>
      </dsp:txBody>
      <dsp:txXfrm>
        <a:off x="3897725" y="2060157"/>
        <a:ext cx="1577222" cy="1577222"/>
      </dsp:txXfrm>
    </dsp:sp>
    <dsp:sp modelId="{D7740734-BA18-4571-B5FA-C6374BF5E8A8}">
      <dsp:nvSpPr>
        <dsp:cNvPr id="0" name=""/>
        <dsp:cNvSpPr/>
      </dsp:nvSpPr>
      <dsp:spPr>
        <a:xfrm>
          <a:off x="5355496" y="1733503"/>
          <a:ext cx="2230530" cy="2230530"/>
        </a:xfrm>
        <a:prstGeom prst="ellipse">
          <a:avLst/>
        </a:prstGeom>
        <a:solidFill>
          <a:schemeClr val="accent1">
            <a:shade val="80000"/>
            <a:alpha val="50000"/>
            <a:hueOff val="240083"/>
            <a:satOff val="6819"/>
            <a:lumOff val="158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2754" tIns="11430" rIns="122754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900" kern="1200">
              <a:latin typeface="Arial"/>
            </a:rPr>
            <a:t>STRUMENTI PER LE POLITICHE DEL LAVORO CONDIVISI CON I TERRITORI E STRATEGIE E PIANI D'AZIONE CONGIUNTI</a:t>
          </a:r>
          <a:endParaRPr lang="it-IT" sz="900" kern="1200"/>
        </a:p>
      </dsp:txBody>
      <dsp:txXfrm>
        <a:off x="5682150" y="2060157"/>
        <a:ext cx="1577222" cy="15772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>
          <a:extLst>
            <a:ext uri="{FF2B5EF4-FFF2-40B4-BE49-F238E27FC236}">
              <a16:creationId xmlns:a16="http://schemas.microsoft.com/office/drawing/2014/main" id="{94F788D3-296A-459B-922C-56866F4D5B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3be0bc24041_0_18:notes">
            <a:extLst>
              <a:ext uri="{FF2B5EF4-FFF2-40B4-BE49-F238E27FC236}">
                <a16:creationId xmlns:a16="http://schemas.microsoft.com/office/drawing/2014/main" id="{2ECD2771-DE23-2F08-08BA-DE779B76E11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3be0bc24041_0_18:notes">
            <a:extLst>
              <a:ext uri="{FF2B5EF4-FFF2-40B4-BE49-F238E27FC236}">
                <a16:creationId xmlns:a16="http://schemas.microsoft.com/office/drawing/2014/main" id="{6BB842E1-24B8-7C10-442B-C5F0208909E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20749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  <p:grpSp>
        <p:nvGrpSpPr>
          <p:cNvPr id="13" name="Google Shape;13;p2"/>
          <p:cNvGrpSpPr/>
          <p:nvPr/>
        </p:nvGrpSpPr>
        <p:grpSpPr>
          <a:xfrm>
            <a:off x="2362994" y="21124"/>
            <a:ext cx="4418012" cy="1057274"/>
            <a:chOff x="11112" y="-42862"/>
            <a:chExt cx="4418012" cy="1057274"/>
          </a:xfrm>
        </p:grpSpPr>
        <p:pic>
          <p:nvPicPr>
            <p:cNvPr id="14" name="Google Shape;14;p2"/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11112" y="-42862"/>
              <a:ext cx="2643187" cy="105727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" name="Google Shape;15;p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654300" y="0"/>
              <a:ext cx="1774824" cy="95408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6" name="Google Shape;16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14475" y="4717125"/>
            <a:ext cx="6115050" cy="361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311700" y="6772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311700" y="138470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  <p:pic>
        <p:nvPicPr>
          <p:cNvPr id="24" name="Google Shape;24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322275" y="4859157"/>
            <a:ext cx="4499451" cy="2663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5" name="Google Shape;25;p4"/>
          <p:cNvGrpSpPr/>
          <p:nvPr/>
        </p:nvGrpSpPr>
        <p:grpSpPr>
          <a:xfrm>
            <a:off x="3234975" y="15207"/>
            <a:ext cx="2674050" cy="639925"/>
            <a:chOff x="3234975" y="-42850"/>
            <a:chExt cx="2674050" cy="639925"/>
          </a:xfrm>
        </p:grpSpPr>
        <p:pic>
          <p:nvPicPr>
            <p:cNvPr id="26" name="Google Shape;26;p4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3234975" y="-42850"/>
              <a:ext cx="1599814" cy="6399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" name="Google Shape;27;p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4834797" y="-16908"/>
              <a:ext cx="1074228" cy="57747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51" name="Google Shape;51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4" name="Google Shape;54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0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4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4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interreg-marittimo.eu/web/be-stream-power/progetto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2;p13">
            <a:extLst>
              <a:ext uri="{FF2B5EF4-FFF2-40B4-BE49-F238E27FC236}">
                <a16:creationId xmlns:a16="http://schemas.microsoft.com/office/drawing/2014/main" id="{DA17B6DA-E648-64AE-EBCF-445C839180CE}"/>
              </a:ext>
            </a:extLst>
          </p:cNvPr>
          <p:cNvSpPr txBox="1">
            <a:spLocks noGrp="1"/>
          </p:cNvSpPr>
          <p:nvPr/>
        </p:nvSpPr>
        <p:spPr>
          <a:xfrm>
            <a:off x="209131" y="2000461"/>
            <a:ext cx="8520600" cy="7923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 fontScale="9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4900" b="1"/>
              <a:t>BE-STREAM POWER</a:t>
            </a:r>
            <a:endParaRPr lang="it-IT" b="1"/>
          </a:p>
        </p:txBody>
      </p:sp>
      <p:sp>
        <p:nvSpPr>
          <p:cNvPr id="3" name="Google Shape;63;p13">
            <a:extLst>
              <a:ext uri="{FF2B5EF4-FFF2-40B4-BE49-F238E27FC236}">
                <a16:creationId xmlns:a16="http://schemas.microsoft.com/office/drawing/2014/main" id="{660B2BCC-000D-9BE4-BAA7-49F50EB4FE38}"/>
              </a:ext>
            </a:extLst>
          </p:cNvPr>
          <p:cNvSpPr txBox="1">
            <a:spLocks noGrp="1"/>
          </p:cNvSpPr>
          <p:nvPr/>
        </p:nvSpPr>
        <p:spPr>
          <a:xfrm>
            <a:off x="209123" y="2793146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40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/>
            <a:r>
              <a:rPr lang="en-US" dirty="0">
                <a:solidFill>
                  <a:schemeClr val="tx1"/>
                </a:solidFill>
              </a:rPr>
              <a:t>Blue Economy - Servizi per </a:t>
            </a:r>
            <a:r>
              <a:rPr lang="en-US" dirty="0" err="1">
                <a:solidFill>
                  <a:schemeClr val="tx1"/>
                </a:solidFill>
              </a:rPr>
              <a:t>l'impiego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Transfrontalieri</a:t>
            </a:r>
            <a:r>
              <a:rPr lang="en-US" dirty="0">
                <a:solidFill>
                  <a:schemeClr val="tx1"/>
                </a:solidFill>
              </a:rPr>
              <a:t> in Rete per </a:t>
            </a:r>
            <a:r>
              <a:rPr lang="en-US" dirty="0" err="1">
                <a:solidFill>
                  <a:schemeClr val="tx1"/>
                </a:solidFill>
              </a:rPr>
              <a:t>l'EconomiA</a:t>
            </a:r>
            <a:r>
              <a:rPr lang="en-US" dirty="0">
                <a:solidFill>
                  <a:schemeClr val="tx1"/>
                </a:solidFill>
              </a:rPr>
              <a:t> del Mare. </a:t>
            </a:r>
            <a:r>
              <a:rPr lang="en-US" dirty="0" err="1">
                <a:solidFill>
                  <a:schemeClr val="tx1"/>
                </a:solidFill>
              </a:rPr>
              <a:t>Capitalizzare</a:t>
            </a:r>
            <a:r>
              <a:rPr lang="en-US" dirty="0">
                <a:solidFill>
                  <a:schemeClr val="tx1"/>
                </a:solidFill>
              </a:rPr>
              <a:t> la </a:t>
            </a:r>
            <a:r>
              <a:rPr lang="en-US" dirty="0" err="1">
                <a:solidFill>
                  <a:schemeClr val="tx1"/>
                </a:solidFill>
              </a:rPr>
              <a:t>Piattaforma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l'Osservatorio</a:t>
            </a:r>
            <a:r>
              <a:rPr lang="en-US" dirty="0">
                <a:solidFill>
                  <a:schemeClr val="tx1"/>
                </a:solidFill>
              </a:rPr>
              <a:t>, il WEB, </a:t>
            </a:r>
            <a:r>
              <a:rPr lang="en-US" dirty="0" err="1">
                <a:solidFill>
                  <a:schemeClr val="tx1"/>
                </a:solidFill>
              </a:rPr>
              <a:t>Rafforzando</a:t>
            </a:r>
            <a:r>
              <a:rPr lang="en-US" dirty="0">
                <a:solidFill>
                  <a:schemeClr val="tx1"/>
                </a:solidFill>
              </a:rPr>
              <a:t> le Azioni Pilota</a:t>
            </a:r>
          </a:p>
          <a:p>
            <a:pPr marL="0" indent="0"/>
            <a:endParaRPr lang="en-US" dirty="0">
              <a:solidFill>
                <a:schemeClr val="tx1"/>
              </a:solidFill>
            </a:endParaRPr>
          </a:p>
          <a:p>
            <a:pPr marL="0" indent="0"/>
            <a:r>
              <a:rPr lang="en-US" dirty="0">
                <a:solidFill>
                  <a:schemeClr val="tx1"/>
                </a:solidFill>
              </a:rPr>
              <a:t>(INTERREG ITALIA – FRANCIA MARITTIMO 2021 – 2027, </a:t>
            </a:r>
            <a:r>
              <a:rPr lang="en-US" dirty="0" err="1">
                <a:solidFill>
                  <a:schemeClr val="tx1"/>
                </a:solidFill>
              </a:rPr>
              <a:t>Avviso</a:t>
            </a:r>
            <a:r>
              <a:rPr lang="en-US" dirty="0">
                <a:solidFill>
                  <a:schemeClr val="tx1"/>
                </a:solidFill>
              </a:rPr>
              <a:t> II </a:t>
            </a:r>
            <a:r>
              <a:rPr lang="en-US" dirty="0" err="1">
                <a:solidFill>
                  <a:schemeClr val="tx1"/>
                </a:solidFill>
              </a:rPr>
              <a:t>Obiettivo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specifico</a:t>
            </a:r>
            <a:r>
              <a:rPr lang="en-US" dirty="0">
                <a:solidFill>
                  <a:schemeClr val="tx1"/>
                </a:solidFill>
              </a:rPr>
              <a:t> 4.1)</a:t>
            </a:r>
          </a:p>
        </p:txBody>
      </p:sp>
      <p:sp>
        <p:nvSpPr>
          <p:cNvPr id="4" name="CasellaDiTesto 1">
            <a:extLst>
              <a:ext uri="{FF2B5EF4-FFF2-40B4-BE49-F238E27FC236}">
                <a16:creationId xmlns:a16="http://schemas.microsoft.com/office/drawing/2014/main" id="{0C58DC4D-F223-74D5-0370-F455105BF6D7}"/>
              </a:ext>
            </a:extLst>
          </p:cNvPr>
          <p:cNvSpPr txBox="1"/>
          <p:nvPr/>
        </p:nvSpPr>
        <p:spPr>
          <a:xfrm>
            <a:off x="3374658" y="3679946"/>
            <a:ext cx="2336678" cy="307777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it-IT"/>
              <a:t>CUP: G49F24000210007</a:t>
            </a: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A8900827-8BFC-D7CF-1D84-FC35BD90BE47}"/>
              </a:ext>
            </a:extLst>
          </p:cNvPr>
          <p:cNvSpPr/>
          <p:nvPr/>
        </p:nvSpPr>
        <p:spPr>
          <a:xfrm>
            <a:off x="2222499" y="63499"/>
            <a:ext cx="4421187" cy="1047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6" name="Immagine 5" descr="Immagine che contiene testo, schermata, Blu elettrico, Carattere&#10;&#10;Il contenuto generato dall&amp;#39;IA potrebbe non essere corretto.">
            <a:extLst>
              <a:ext uri="{FF2B5EF4-FFF2-40B4-BE49-F238E27FC236}">
                <a16:creationId xmlns:a16="http://schemas.microsoft.com/office/drawing/2014/main" id="{1B7594AB-7763-1FB3-019F-E1A0AD14DE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481" y="119795"/>
            <a:ext cx="3912577" cy="93271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>
          <a:extLst>
            <a:ext uri="{FF2B5EF4-FFF2-40B4-BE49-F238E27FC236}">
              <a16:creationId xmlns:a16="http://schemas.microsoft.com/office/drawing/2014/main" id="{A1273874-D588-D507-3096-2587943CB6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0">
            <a:extLst>
              <a:ext uri="{FF2B5EF4-FFF2-40B4-BE49-F238E27FC236}">
                <a16:creationId xmlns:a16="http://schemas.microsoft.com/office/drawing/2014/main" id="{1D3B51FD-0208-F570-B321-C477263D0FDB}"/>
              </a:ext>
            </a:extLst>
          </p:cNvPr>
          <p:cNvSpPr txBox="1"/>
          <p:nvPr/>
        </p:nvSpPr>
        <p:spPr>
          <a:xfrm>
            <a:off x="285135" y="1427457"/>
            <a:ext cx="3108227" cy="10622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9658"/>
              </a:lnSpc>
            </a:pPr>
            <a:r>
              <a:rPr lang="en-US" sz="3600" b="1">
                <a:solidFill>
                  <a:srgbClr val="1C2120"/>
                </a:solidFill>
                <a:latin typeface="Poppins Bold"/>
                <a:ea typeface="Poppins Bold"/>
                <a:cs typeface="Poppins Bold"/>
                <a:sym typeface="Poppins Bold"/>
              </a:rPr>
              <a:t>I </a:t>
            </a:r>
            <a:r>
              <a:rPr lang="en-US" sz="3600" b="1">
                <a:solidFill>
                  <a:srgbClr val="1C2120"/>
                </a:solidFill>
                <a:latin typeface="Arial"/>
                <a:ea typeface="Poppins Bold"/>
                <a:cs typeface="Arial"/>
                <a:sym typeface="Poppins Bold"/>
              </a:rPr>
              <a:t>p</a:t>
            </a:r>
            <a:r>
              <a:rPr lang="en-US" sz="3600" b="1" dirty="0">
                <a:solidFill>
                  <a:srgbClr val="1C2120"/>
                </a:solidFill>
                <a:latin typeface="Arial"/>
                <a:ea typeface="Poppins Bold"/>
                <a:cs typeface="Arial"/>
                <a:sym typeface="Poppins Bold"/>
              </a:rPr>
              <a:t>artner</a:t>
            </a:r>
            <a:endParaRPr lang="en-US" sz="3600" b="1" dirty="0">
              <a:solidFill>
                <a:srgbClr val="1C2120"/>
              </a:solidFill>
              <a:latin typeface="Arial"/>
              <a:ea typeface="Poppins Bold"/>
              <a:cs typeface="Arial"/>
            </a:endParaRPr>
          </a:p>
        </p:txBody>
      </p:sp>
      <p:sp>
        <p:nvSpPr>
          <p:cNvPr id="3" name="TextBox 21">
            <a:extLst>
              <a:ext uri="{FF2B5EF4-FFF2-40B4-BE49-F238E27FC236}">
                <a16:creationId xmlns:a16="http://schemas.microsoft.com/office/drawing/2014/main" id="{05D6D89F-EBC7-098C-8BDF-B9604A0EE5B2}"/>
              </a:ext>
            </a:extLst>
          </p:cNvPr>
          <p:cNvSpPr txBox="1"/>
          <p:nvPr/>
        </p:nvSpPr>
        <p:spPr>
          <a:xfrm>
            <a:off x="299627" y="2572261"/>
            <a:ext cx="5243284" cy="11079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1200" spc="112" dirty="0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Il </a:t>
            </a:r>
            <a:r>
              <a:rPr lang="en-US" sz="1200" spc="112" dirty="0" err="1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partenariato</a:t>
            </a:r>
            <a:r>
              <a:rPr lang="en-US" sz="1200" spc="112" dirty="0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 di BE-STREAM POWER </a:t>
            </a:r>
            <a:r>
              <a:rPr lang="en-US" sz="1200" spc="112" dirty="0" err="1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coinvolge</a:t>
            </a:r>
            <a:r>
              <a:rPr lang="en-US" sz="1200" spc="112" dirty="0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 partner </a:t>
            </a:r>
            <a:r>
              <a:rPr lang="en-US" sz="1200" spc="112" dirty="0" err="1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provenienti</a:t>
            </a:r>
            <a:r>
              <a:rPr lang="en-US" sz="1200" spc="112" dirty="0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   </a:t>
            </a:r>
            <a:r>
              <a:rPr lang="en-US" sz="1200" spc="112" dirty="0" err="1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sia</a:t>
            </a:r>
            <a:r>
              <a:rPr lang="en-US" sz="1200" spc="112" dirty="0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 dal </a:t>
            </a:r>
            <a:r>
              <a:rPr lang="en-US" sz="1200" b="1" spc="112" dirty="0" err="1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territorio</a:t>
            </a:r>
            <a:r>
              <a:rPr lang="en-US" sz="1200" b="1" spc="112" dirty="0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 </a:t>
            </a:r>
            <a:r>
              <a:rPr lang="en-US" sz="1200" b="1" spc="112" dirty="0" err="1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italiano</a:t>
            </a:r>
            <a:r>
              <a:rPr lang="en-US" sz="1200" spc="112" dirty="0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 (Provincia di Livorno, </a:t>
            </a:r>
            <a:r>
              <a:rPr lang="en-US" sz="1200" spc="112" dirty="0" err="1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Regione</a:t>
            </a:r>
            <a:r>
              <a:rPr lang="en-US" sz="1200" spc="112" dirty="0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 Toscana, DLTM, </a:t>
            </a:r>
            <a:r>
              <a:rPr lang="en-US" sz="1200" spc="112" dirty="0" err="1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Comune</a:t>
            </a:r>
            <a:r>
              <a:rPr lang="en-US" sz="1200" spc="112" dirty="0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 della Spezia, NAVIGO </a:t>
            </a:r>
            <a:r>
              <a:rPr lang="en-US" sz="1200" spc="112" dirty="0" err="1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scarl</a:t>
            </a:r>
            <a:r>
              <a:rPr lang="en-US" sz="1200" spc="112" dirty="0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, </a:t>
            </a:r>
            <a:r>
              <a:rPr lang="en-US" sz="1200" spc="112" dirty="0" err="1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Agenzia</a:t>
            </a:r>
            <a:r>
              <a:rPr lang="en-US" sz="1200" spc="112" dirty="0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 Sarda per le </a:t>
            </a:r>
            <a:r>
              <a:rPr lang="en-US" sz="1200" spc="112" dirty="0" err="1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Politiche</a:t>
            </a:r>
            <a:r>
              <a:rPr lang="en-US" sz="1200" spc="112" dirty="0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 </a:t>
            </a:r>
            <a:r>
              <a:rPr lang="en-US" sz="1200" spc="112" dirty="0" err="1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Attive</a:t>
            </a:r>
            <a:r>
              <a:rPr lang="en-US" sz="1200" spc="112" dirty="0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 del Lavoro) </a:t>
            </a:r>
            <a:r>
              <a:rPr lang="en-US" sz="1200" spc="112" dirty="0" err="1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che</a:t>
            </a:r>
            <a:r>
              <a:rPr lang="en-US" sz="1200" spc="112" dirty="0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 dal </a:t>
            </a:r>
            <a:r>
              <a:rPr lang="en-US" sz="1200" b="1" spc="112" dirty="0" err="1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territorio</a:t>
            </a:r>
            <a:r>
              <a:rPr lang="en-US" sz="1200" b="1" spc="112" dirty="0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 </a:t>
            </a:r>
            <a:r>
              <a:rPr lang="en-US" sz="1200" b="1" spc="112" dirty="0" err="1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francese</a:t>
            </a:r>
            <a:r>
              <a:rPr lang="en-US" sz="1200" spc="112" dirty="0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 (Chambre de Commerce et </a:t>
            </a:r>
            <a:r>
              <a:rPr lang="en-US" sz="1200" spc="112" dirty="0" err="1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d'Industrie</a:t>
            </a:r>
            <a:r>
              <a:rPr lang="en-US" sz="1200" spc="112" dirty="0">
                <a:solidFill>
                  <a:srgbClr val="000000"/>
                </a:solidFill>
                <a:latin typeface="Arial"/>
                <a:ea typeface="DM Sans"/>
                <a:cs typeface="Arial"/>
                <a:sym typeface="DM Sans"/>
              </a:rPr>
              <a:t> de la Corse, France Travail Provence-Alpes-Côte d’Azur)</a:t>
            </a:r>
            <a:endParaRPr lang="en-US" sz="1200" spc="112" dirty="0">
              <a:solidFill>
                <a:srgbClr val="000000"/>
              </a:solidFill>
              <a:latin typeface="Arial"/>
              <a:ea typeface="DM Sans"/>
              <a:cs typeface="Arial"/>
            </a:endParaRPr>
          </a:p>
        </p:txBody>
      </p:sp>
      <p:pic>
        <p:nvPicPr>
          <p:cNvPr id="5" name="Immagine 4" descr="Immagine che contiene mappa, atlante, testo&#10;&#10;Il contenuto generato dall&amp;#39;IA potrebbe non essere corretto.">
            <a:extLst>
              <a:ext uri="{FF2B5EF4-FFF2-40B4-BE49-F238E27FC236}">
                <a16:creationId xmlns:a16="http://schemas.microsoft.com/office/drawing/2014/main" id="{313B8173-D97B-E152-7A58-FBE457D2592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74" t="12443" r="2849" b="11648"/>
          <a:stretch>
            <a:fillRect/>
          </a:stretch>
        </p:blipFill>
        <p:spPr>
          <a:xfrm>
            <a:off x="5722326" y="1090253"/>
            <a:ext cx="3135925" cy="2501708"/>
          </a:xfrm>
          <a:prstGeom prst="rect">
            <a:avLst/>
          </a:prstGeom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ACF54F26-2D7C-6950-B0C7-3ECCD1393680}"/>
              </a:ext>
            </a:extLst>
          </p:cNvPr>
          <p:cNvSpPr/>
          <p:nvPr/>
        </p:nvSpPr>
        <p:spPr>
          <a:xfrm>
            <a:off x="3135312" y="71437"/>
            <a:ext cx="2706687" cy="666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7" name="Immagine 6" descr="Immagine che contiene testo, schermata, Blu elettrico, Carattere&#10;&#10;Il contenuto generato dall&amp;#39;IA potrebbe non essere corretto.">
            <a:extLst>
              <a:ext uri="{FF2B5EF4-FFF2-40B4-BE49-F238E27FC236}">
                <a16:creationId xmlns:a16="http://schemas.microsoft.com/office/drawing/2014/main" id="{845E7410-DE4B-088C-C528-1EBC2DA663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1" y="149103"/>
            <a:ext cx="2637692" cy="661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716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14">
            <a:extLst>
              <a:ext uri="{FF2B5EF4-FFF2-40B4-BE49-F238E27FC236}">
                <a16:creationId xmlns:a16="http://schemas.microsoft.com/office/drawing/2014/main" id="{1D2B423B-EF16-EE8C-0127-913EB0BD3AE9}"/>
              </a:ext>
            </a:extLst>
          </p:cNvPr>
          <p:cNvSpPr txBox="1"/>
          <p:nvPr/>
        </p:nvSpPr>
        <p:spPr>
          <a:xfrm>
            <a:off x="369625" y="2022746"/>
            <a:ext cx="4608414" cy="11079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err="1">
                <a:solidFill>
                  <a:srgbClr val="1C2120"/>
                </a:solidFill>
                <a:latin typeface="Arial"/>
                <a:cs typeface="Arial"/>
                <a:sym typeface="Poppins Bold"/>
              </a:rPr>
              <a:t>Punti</a:t>
            </a:r>
            <a:r>
              <a:rPr lang="en-US" sz="3600" b="1" dirty="0">
                <a:solidFill>
                  <a:srgbClr val="1C2120"/>
                </a:solidFill>
                <a:latin typeface="Arial"/>
                <a:cs typeface="Arial"/>
                <a:sym typeface="Poppins Bold"/>
              </a:rPr>
              <a:t> </a:t>
            </a:r>
            <a:r>
              <a:rPr lang="en-US" sz="3600" b="1" dirty="0" err="1">
                <a:solidFill>
                  <a:srgbClr val="1C2120"/>
                </a:solidFill>
                <a:latin typeface="Arial"/>
                <a:cs typeface="Arial"/>
                <a:sym typeface="Poppins Bold"/>
              </a:rPr>
              <a:t>chiave</a:t>
            </a:r>
            <a:r>
              <a:rPr lang="en-US" sz="3600" b="1" dirty="0">
                <a:solidFill>
                  <a:srgbClr val="1C2120"/>
                </a:solidFill>
                <a:latin typeface="Arial"/>
                <a:cs typeface="Arial"/>
                <a:sym typeface="Poppins Bold"/>
              </a:rPr>
              <a:t> del </a:t>
            </a:r>
            <a:r>
              <a:rPr lang="en-US" sz="3600" b="1" dirty="0" err="1">
                <a:solidFill>
                  <a:srgbClr val="1C2120"/>
                </a:solidFill>
                <a:latin typeface="Arial"/>
                <a:cs typeface="Arial"/>
                <a:sym typeface="Poppins Bold"/>
              </a:rPr>
              <a:t>progetto</a:t>
            </a:r>
            <a:endParaRPr lang="en-US" sz="3600" b="1" dirty="0" err="1">
              <a:solidFill>
                <a:srgbClr val="1C2120"/>
              </a:solidFill>
              <a:cs typeface="Arial"/>
            </a:endParaRPr>
          </a:p>
        </p:txBody>
      </p:sp>
      <p:sp>
        <p:nvSpPr>
          <p:cNvPr id="46" name="Rettangolo con angoli arrotondati 45">
            <a:extLst>
              <a:ext uri="{FF2B5EF4-FFF2-40B4-BE49-F238E27FC236}">
                <a16:creationId xmlns:a16="http://schemas.microsoft.com/office/drawing/2014/main" id="{50A7EA3D-4189-99C2-E5D6-C5D15F6F53B9}"/>
              </a:ext>
            </a:extLst>
          </p:cNvPr>
          <p:cNvSpPr/>
          <p:nvPr/>
        </p:nvSpPr>
        <p:spPr>
          <a:xfrm>
            <a:off x="4698164" y="978401"/>
            <a:ext cx="4089065" cy="672181"/>
          </a:xfrm>
          <a:prstGeom prst="roundRect">
            <a:avLst/>
          </a:prstGeom>
          <a:solidFill>
            <a:srgbClr val="9EAFE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9" name="Rettangolo con angoli arrotondati 48">
            <a:extLst>
              <a:ext uri="{FF2B5EF4-FFF2-40B4-BE49-F238E27FC236}">
                <a16:creationId xmlns:a16="http://schemas.microsoft.com/office/drawing/2014/main" id="{55BD9CA1-CD05-D506-6D84-DFDB3D681A77}"/>
              </a:ext>
            </a:extLst>
          </p:cNvPr>
          <p:cNvSpPr/>
          <p:nvPr/>
        </p:nvSpPr>
        <p:spPr>
          <a:xfrm>
            <a:off x="4698164" y="1795964"/>
            <a:ext cx="4081127" cy="719806"/>
          </a:xfrm>
          <a:prstGeom prst="roundRect">
            <a:avLst/>
          </a:prstGeom>
          <a:solidFill>
            <a:srgbClr val="9EAFE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0" name="Rettangolo con angoli arrotondati 49">
            <a:extLst>
              <a:ext uri="{FF2B5EF4-FFF2-40B4-BE49-F238E27FC236}">
                <a16:creationId xmlns:a16="http://schemas.microsoft.com/office/drawing/2014/main" id="{77136FD8-D2C3-5FA2-9256-7E374FA0ECB3}"/>
              </a:ext>
            </a:extLst>
          </p:cNvPr>
          <p:cNvSpPr/>
          <p:nvPr/>
        </p:nvSpPr>
        <p:spPr>
          <a:xfrm>
            <a:off x="4698164" y="2661151"/>
            <a:ext cx="4081127" cy="719806"/>
          </a:xfrm>
          <a:prstGeom prst="roundRect">
            <a:avLst/>
          </a:prstGeom>
          <a:solidFill>
            <a:srgbClr val="9EAFE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1" name="Rettangolo con angoli arrotondati 50">
            <a:extLst>
              <a:ext uri="{FF2B5EF4-FFF2-40B4-BE49-F238E27FC236}">
                <a16:creationId xmlns:a16="http://schemas.microsoft.com/office/drawing/2014/main" id="{16AC3C8B-E58B-105F-61AD-B3E4B5A416D8}"/>
              </a:ext>
            </a:extLst>
          </p:cNvPr>
          <p:cNvSpPr/>
          <p:nvPr/>
        </p:nvSpPr>
        <p:spPr>
          <a:xfrm>
            <a:off x="4698164" y="3526339"/>
            <a:ext cx="4089064" cy="830931"/>
          </a:xfrm>
          <a:prstGeom prst="roundRect">
            <a:avLst/>
          </a:prstGeom>
          <a:solidFill>
            <a:srgbClr val="9EAFE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6" name="Immagine 55" descr="Immagine che contiene nero, oscurità&#10;&#10;Il contenuto generato dall&amp;#39;IA potrebbe non essere corretto.">
            <a:extLst>
              <a:ext uri="{FF2B5EF4-FFF2-40B4-BE49-F238E27FC236}">
                <a16:creationId xmlns:a16="http://schemas.microsoft.com/office/drawing/2014/main" id="{8786EEC9-1A77-936F-E6E7-DB7AD4E3EE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4725" y="1014412"/>
            <a:ext cx="542925" cy="574675"/>
          </a:xfrm>
          <a:prstGeom prst="rect">
            <a:avLst/>
          </a:prstGeom>
        </p:spPr>
      </p:pic>
      <p:sp>
        <p:nvSpPr>
          <p:cNvPr id="57" name="CasellaDiTesto 56">
            <a:extLst>
              <a:ext uri="{FF2B5EF4-FFF2-40B4-BE49-F238E27FC236}">
                <a16:creationId xmlns:a16="http://schemas.microsoft.com/office/drawing/2014/main" id="{F1E80733-93EE-0A79-229F-EE4020072F14}"/>
              </a:ext>
            </a:extLst>
          </p:cNvPr>
          <p:cNvSpPr txBox="1"/>
          <p:nvPr/>
        </p:nvSpPr>
        <p:spPr>
          <a:xfrm>
            <a:off x="5319856" y="1124672"/>
            <a:ext cx="3350057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1100"/>
              <a:t>Vuole </a:t>
            </a:r>
            <a:r>
              <a:rPr lang="it-IT" sz="1100" b="1"/>
              <a:t>rispondere alle nuove esigenze del mercato del </a:t>
            </a:r>
            <a:r>
              <a:rPr lang="it-IT" sz="1100" b="1" dirty="0"/>
              <a:t>lavoro</a:t>
            </a:r>
            <a:r>
              <a:rPr lang="it-IT" sz="1100" dirty="0"/>
              <a:t> nell’economia del mare</a:t>
            </a:r>
            <a:endParaRPr lang="it-IT" dirty="0"/>
          </a:p>
        </p:txBody>
      </p:sp>
      <p:pic>
        <p:nvPicPr>
          <p:cNvPr id="58" name="Immagine 57" descr="Immagine che contiene Elementi grafici, cerchio, nero, schermata&#10;&#10;Il contenuto generato dall&amp;#39;IA potrebbe non essere corretto.">
            <a:extLst>
              <a:ext uri="{FF2B5EF4-FFF2-40B4-BE49-F238E27FC236}">
                <a16:creationId xmlns:a16="http://schemas.microsoft.com/office/drawing/2014/main" id="{78227C6A-DFA5-C922-0739-8DE7679158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6788" y="1887538"/>
            <a:ext cx="542925" cy="534988"/>
          </a:xfrm>
          <a:prstGeom prst="rect">
            <a:avLst/>
          </a:prstGeom>
        </p:spPr>
      </p:pic>
      <p:sp>
        <p:nvSpPr>
          <p:cNvPr id="59" name="CasellaDiTesto 58">
            <a:extLst>
              <a:ext uri="{FF2B5EF4-FFF2-40B4-BE49-F238E27FC236}">
                <a16:creationId xmlns:a16="http://schemas.microsoft.com/office/drawing/2014/main" id="{712B65CD-98C0-C6DC-1A74-7D32E350A89C}"/>
              </a:ext>
            </a:extLst>
          </p:cNvPr>
          <p:cNvSpPr txBox="1"/>
          <p:nvPr/>
        </p:nvSpPr>
        <p:spPr>
          <a:xfrm>
            <a:off x="5303981" y="1886672"/>
            <a:ext cx="3357995" cy="6001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1100"/>
              <a:t>Vuole </a:t>
            </a:r>
            <a:r>
              <a:rPr lang="it-IT" sz="1100" b="1"/>
              <a:t>affrontare le emergenti sfide</a:t>
            </a:r>
            <a:r>
              <a:rPr lang="it-IT" sz="1100"/>
              <a:t> lanciate </a:t>
            </a:r>
            <a:r>
              <a:rPr lang="it-IT" sz="1100" dirty="0"/>
              <a:t>dalle transizioni ecologica, digitale e industriale, e le crisi che interessano lo spazio transfrontaliero</a:t>
            </a:r>
            <a:endParaRPr lang="it-IT" dirty="0"/>
          </a:p>
        </p:txBody>
      </p:sp>
      <p:pic>
        <p:nvPicPr>
          <p:cNvPr id="62" name="Immagine 61" descr="Immagine che contiene nero, oscurità&#10;&#10;Il contenuto generato dall&amp;#39;IA potrebbe non essere corretto.">
            <a:extLst>
              <a:ext uri="{FF2B5EF4-FFF2-40B4-BE49-F238E27FC236}">
                <a16:creationId xmlns:a16="http://schemas.microsoft.com/office/drawing/2014/main" id="{EA9C46C0-BCF4-E758-C2FB-5E8E00AA41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600" y="3697288"/>
            <a:ext cx="479425" cy="479425"/>
          </a:xfrm>
          <a:prstGeom prst="rect">
            <a:avLst/>
          </a:prstGeom>
        </p:spPr>
      </p:pic>
      <p:sp>
        <p:nvSpPr>
          <p:cNvPr id="63" name="CasellaDiTesto 62">
            <a:extLst>
              <a:ext uri="{FF2B5EF4-FFF2-40B4-BE49-F238E27FC236}">
                <a16:creationId xmlns:a16="http://schemas.microsoft.com/office/drawing/2014/main" id="{A2379654-2F4D-E850-6E1C-B1BA9434C836}"/>
              </a:ext>
            </a:extLst>
          </p:cNvPr>
          <p:cNvSpPr txBox="1"/>
          <p:nvPr/>
        </p:nvSpPr>
        <p:spPr>
          <a:xfrm>
            <a:off x="5296044" y="2823297"/>
            <a:ext cx="3365932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1100"/>
              <a:t>Vuole </a:t>
            </a:r>
            <a:r>
              <a:rPr lang="it-IT" sz="1100" b="1"/>
              <a:t>promuovere il capitale umano</a:t>
            </a:r>
            <a:r>
              <a:rPr lang="it-IT" sz="1100"/>
              <a:t>, competenze efficaci e un'occupazione di qualità</a:t>
            </a:r>
            <a:endParaRPr lang="it-IT"/>
          </a:p>
        </p:txBody>
      </p:sp>
      <p:pic>
        <p:nvPicPr>
          <p:cNvPr id="68" name="Immagine 67" descr="Immagine che contiene nero, oscurità&#10;&#10;Il contenuto generato dall&amp;#39;IA potrebbe non essere corretto.">
            <a:extLst>
              <a:ext uri="{FF2B5EF4-FFF2-40B4-BE49-F238E27FC236}">
                <a16:creationId xmlns:a16="http://schemas.microsoft.com/office/drawing/2014/main" id="{D478E3D7-A0E9-BCAF-2927-E041B45FD7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76788" y="2760663"/>
            <a:ext cx="527051" cy="550864"/>
          </a:xfrm>
          <a:prstGeom prst="rect">
            <a:avLst/>
          </a:prstGeom>
        </p:spPr>
      </p:pic>
      <p:sp>
        <p:nvSpPr>
          <p:cNvPr id="69" name="CasellaDiTesto 68">
            <a:extLst>
              <a:ext uri="{FF2B5EF4-FFF2-40B4-BE49-F238E27FC236}">
                <a16:creationId xmlns:a16="http://schemas.microsoft.com/office/drawing/2014/main" id="{25B2B844-B70B-83D9-1A4F-054C8E02E261}"/>
              </a:ext>
            </a:extLst>
          </p:cNvPr>
          <p:cNvSpPr txBox="1"/>
          <p:nvPr/>
        </p:nvSpPr>
        <p:spPr>
          <a:xfrm>
            <a:off x="5280168" y="3569420"/>
            <a:ext cx="3389744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1100" b="1" dirty="0"/>
              <a:t>Capitalizza strumenti, sinergie e pratiche testati con </a:t>
            </a:r>
            <a:r>
              <a:rPr lang="it-IT" sz="1100" b="1" dirty="0" err="1"/>
              <a:t>Med</a:t>
            </a:r>
            <a:r>
              <a:rPr lang="it-IT" sz="1100" b="1" dirty="0"/>
              <a:t> New Job</a:t>
            </a:r>
            <a:r>
              <a:rPr lang="it-IT" sz="1100" dirty="0"/>
              <a:t> (progetto buona pratica Interreg Marittimo 2014-2020 ed Interreg Euro </a:t>
            </a:r>
            <a:r>
              <a:rPr lang="it-IT" sz="1100" dirty="0" err="1"/>
              <a:t>Med</a:t>
            </a:r>
            <a:r>
              <a:rPr lang="it-IT" sz="1100" dirty="0"/>
              <a:t> 2014 –2020), come l'Osservatorio transfrontaliero</a:t>
            </a:r>
            <a:endParaRPr lang="it-IT" dirty="0"/>
          </a:p>
        </p:txBody>
      </p:sp>
      <p:pic>
        <p:nvPicPr>
          <p:cNvPr id="3" name="Immagine 2" descr="Immagine che contiene testo, schermata, Blu elettrico, Carattere&#10;&#10;Il contenuto generato dall&amp;#39;IA potrebbe non essere corretto.">
            <a:extLst>
              <a:ext uri="{FF2B5EF4-FFF2-40B4-BE49-F238E27FC236}">
                <a16:creationId xmlns:a16="http://schemas.microsoft.com/office/drawing/2014/main" id="{C32E53FC-2812-1E3A-C1DA-506FA25CE1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751" y="149103"/>
            <a:ext cx="2637692" cy="661622"/>
          </a:xfrm>
          <a:prstGeom prst="rect">
            <a:avLst/>
          </a:prstGeom>
        </p:spPr>
      </p:pic>
      <p:sp>
        <p:nvSpPr>
          <p:cNvPr id="5" name="Rettangolo 4">
            <a:extLst>
              <a:ext uri="{FF2B5EF4-FFF2-40B4-BE49-F238E27FC236}">
                <a16:creationId xmlns:a16="http://schemas.microsoft.com/office/drawing/2014/main" id="{A5027A44-A89C-472C-87DE-EF2A18ED7524}"/>
              </a:ext>
            </a:extLst>
          </p:cNvPr>
          <p:cNvSpPr/>
          <p:nvPr/>
        </p:nvSpPr>
        <p:spPr>
          <a:xfrm>
            <a:off x="3135312" y="71437"/>
            <a:ext cx="2706687" cy="666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290364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ma 1">
            <a:extLst>
              <a:ext uri="{FF2B5EF4-FFF2-40B4-BE49-F238E27FC236}">
                <a16:creationId xmlns:a16="http://schemas.microsoft.com/office/drawing/2014/main" id="{FA6A8C7D-EC49-1CCA-2E06-3D8125077D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4063972"/>
              </p:ext>
            </p:extLst>
          </p:nvPr>
        </p:nvGraphicFramePr>
        <p:xfrm>
          <a:off x="541581" y="1164858"/>
          <a:ext cx="4427294" cy="3481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ACE8FBD8-C980-4466-7A03-6AC06B429713}"/>
              </a:ext>
            </a:extLst>
          </p:cNvPr>
          <p:cNvSpPr txBox="1"/>
          <p:nvPr/>
        </p:nvSpPr>
        <p:spPr>
          <a:xfrm>
            <a:off x="6138128" y="3358173"/>
            <a:ext cx="2158999" cy="12772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1100"/>
              <a:t>L'Osservatorio Transfrontaliero è uno</a:t>
            </a:r>
            <a:r>
              <a:rPr lang="it-IT" sz="1100" dirty="0"/>
              <a:t> spazio di dialogo </a:t>
            </a:r>
            <a:r>
              <a:rPr lang="it-IT" sz="1100"/>
              <a:t>permanente tra Italia e Francia, </a:t>
            </a:r>
            <a:r>
              <a:rPr lang="it-IT" sz="1100" dirty="0"/>
              <a:t>da cui sono emerse buone </a:t>
            </a:r>
            <a:r>
              <a:rPr lang="it-IT" sz="1100"/>
              <a:t>pratiche (in relazione a vari temi) provenienti dai territori </a:t>
            </a:r>
            <a:r>
              <a:rPr lang="it-IT" sz="1100" dirty="0"/>
              <a:t>coinvolti</a:t>
            </a:r>
          </a:p>
        </p:txBody>
      </p:sp>
      <p:pic>
        <p:nvPicPr>
          <p:cNvPr id="27" name="Immagine 26" descr="Immagine che contiene testo, schermata, grafica, Blu elettrico&#10;&#10;Il contenuto generato dall&amp;#39;IA potrebbe non essere corretto.">
            <a:extLst>
              <a:ext uri="{FF2B5EF4-FFF2-40B4-BE49-F238E27FC236}">
                <a16:creationId xmlns:a16="http://schemas.microsoft.com/office/drawing/2014/main" id="{05D0F7A4-DB89-65E7-155E-09D7B91C23C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85754" y="611798"/>
            <a:ext cx="2063750" cy="2746375"/>
          </a:xfrm>
          <a:prstGeom prst="rect">
            <a:avLst/>
          </a:prstGeom>
        </p:spPr>
      </p:pic>
      <p:sp>
        <p:nvSpPr>
          <p:cNvPr id="138" name="Parentesi graffa chiusa 137">
            <a:extLst>
              <a:ext uri="{FF2B5EF4-FFF2-40B4-BE49-F238E27FC236}">
                <a16:creationId xmlns:a16="http://schemas.microsoft.com/office/drawing/2014/main" id="{4B877BA2-21BA-A01C-7E59-4EA552AD973F}"/>
              </a:ext>
            </a:extLst>
          </p:cNvPr>
          <p:cNvSpPr/>
          <p:nvPr/>
        </p:nvSpPr>
        <p:spPr>
          <a:xfrm>
            <a:off x="5229591" y="1161316"/>
            <a:ext cx="500062" cy="32861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 descr="Immagine che contiene testo, schermata, Blu elettrico, Carattere&#10;&#10;Il contenuto generato dall&amp;#39;IA potrebbe non essere corretto.">
            <a:extLst>
              <a:ext uri="{FF2B5EF4-FFF2-40B4-BE49-F238E27FC236}">
                <a16:creationId xmlns:a16="http://schemas.microsoft.com/office/drawing/2014/main" id="{B9676DE5-DFD2-67DF-586D-F66512816F3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5751" y="149103"/>
            <a:ext cx="2637692" cy="661622"/>
          </a:xfrm>
          <a:prstGeom prst="rect">
            <a:avLst/>
          </a:prstGeom>
        </p:spPr>
      </p:pic>
      <p:sp>
        <p:nvSpPr>
          <p:cNvPr id="6" name="Rettangolo 5">
            <a:extLst>
              <a:ext uri="{FF2B5EF4-FFF2-40B4-BE49-F238E27FC236}">
                <a16:creationId xmlns:a16="http://schemas.microsoft.com/office/drawing/2014/main" id="{F13D9F2B-0618-84C1-FCB2-93F93B5B774E}"/>
              </a:ext>
            </a:extLst>
          </p:cNvPr>
          <p:cNvSpPr/>
          <p:nvPr/>
        </p:nvSpPr>
        <p:spPr>
          <a:xfrm>
            <a:off x="3135312" y="71437"/>
            <a:ext cx="2706687" cy="666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344762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ma 3">
            <a:extLst>
              <a:ext uri="{FF2B5EF4-FFF2-40B4-BE49-F238E27FC236}">
                <a16:creationId xmlns:a16="http://schemas.microsoft.com/office/drawing/2014/main" id="{841F7358-885C-22AA-D1F2-BC32B049CF10}"/>
              </a:ext>
            </a:extLst>
          </p:cNvPr>
          <p:cNvGraphicFramePr/>
          <p:nvPr/>
        </p:nvGraphicFramePr>
        <p:xfrm>
          <a:off x="182563" y="322263"/>
          <a:ext cx="8770936" cy="4824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CasellaDiTesto 19100">
            <a:extLst>
              <a:ext uri="{FF2B5EF4-FFF2-40B4-BE49-F238E27FC236}">
                <a16:creationId xmlns:a16="http://schemas.microsoft.com/office/drawing/2014/main" id="{0D2368AE-1BBB-10A8-ECDA-A2861951D775}"/>
              </a:ext>
            </a:extLst>
          </p:cNvPr>
          <p:cNvSpPr txBox="1"/>
          <p:nvPr/>
        </p:nvSpPr>
        <p:spPr>
          <a:xfrm>
            <a:off x="1911716" y="1011116"/>
            <a:ext cx="5312021" cy="553998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it-IT" sz="1600" b="1"/>
              <a:t>ALCUNE DELLE BUONE PRATICHE LIGURI EMERSE</a:t>
            </a:r>
            <a:endParaRPr lang="it-IT" sz="1600" b="1" dirty="0"/>
          </a:p>
          <a:p>
            <a:pPr algn="ctr"/>
            <a:endParaRPr lang="it-IT" dirty="0"/>
          </a:p>
        </p:txBody>
      </p:sp>
      <p:sp>
        <p:nvSpPr>
          <p:cNvPr id="6" name="Parentesi graffa chiusa 5">
            <a:extLst>
              <a:ext uri="{FF2B5EF4-FFF2-40B4-BE49-F238E27FC236}">
                <a16:creationId xmlns:a16="http://schemas.microsoft.com/office/drawing/2014/main" id="{19E7ABE0-52DD-0172-9629-970E9521A0EE}"/>
              </a:ext>
            </a:extLst>
          </p:cNvPr>
          <p:cNvSpPr/>
          <p:nvPr/>
        </p:nvSpPr>
        <p:spPr>
          <a:xfrm rot="5400000">
            <a:off x="1508123" y="3309936"/>
            <a:ext cx="166687" cy="160337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tx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tx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tx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tx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tx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tx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tx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tx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tx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endParaRPr lang="it-IT"/>
          </a:p>
        </p:txBody>
      </p:sp>
      <p:sp>
        <p:nvSpPr>
          <p:cNvPr id="7" name="CasellaDiTesto 20015">
            <a:extLst>
              <a:ext uri="{FF2B5EF4-FFF2-40B4-BE49-F238E27FC236}">
                <a16:creationId xmlns:a16="http://schemas.microsoft.com/office/drawing/2014/main" id="{31A36273-99DA-3867-4CF8-F8FF88894296}"/>
              </a:ext>
            </a:extLst>
          </p:cNvPr>
          <p:cNvSpPr txBox="1"/>
          <p:nvPr/>
        </p:nvSpPr>
        <p:spPr>
          <a:xfrm>
            <a:off x="1031874" y="4191000"/>
            <a:ext cx="1103312" cy="461665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it-IT" sz="1200"/>
              <a:t>IA, lavoro e formazione</a:t>
            </a:r>
            <a:endParaRPr lang="it-IT"/>
          </a:p>
        </p:txBody>
      </p:sp>
      <p:sp>
        <p:nvSpPr>
          <p:cNvPr id="8" name="CasellaDiTesto 20016">
            <a:extLst>
              <a:ext uri="{FF2B5EF4-FFF2-40B4-BE49-F238E27FC236}">
                <a16:creationId xmlns:a16="http://schemas.microsoft.com/office/drawing/2014/main" id="{EC028E52-6C2E-1CA4-5467-7EAA1ECDD7DC}"/>
              </a:ext>
            </a:extLst>
          </p:cNvPr>
          <p:cNvSpPr txBox="1"/>
          <p:nvPr/>
        </p:nvSpPr>
        <p:spPr>
          <a:xfrm>
            <a:off x="3143248" y="3968750"/>
            <a:ext cx="1365249" cy="276999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it-IT" sz="1200"/>
              <a:t>Ecosostenibilità</a:t>
            </a:r>
          </a:p>
        </p:txBody>
      </p:sp>
      <p:sp>
        <p:nvSpPr>
          <p:cNvPr id="9" name="CasellaDiTesto 20017">
            <a:extLst>
              <a:ext uri="{FF2B5EF4-FFF2-40B4-BE49-F238E27FC236}">
                <a16:creationId xmlns:a16="http://schemas.microsoft.com/office/drawing/2014/main" id="{510475C7-0F46-28B2-71D4-F26674052B16}"/>
              </a:ext>
            </a:extLst>
          </p:cNvPr>
          <p:cNvSpPr txBox="1"/>
          <p:nvPr/>
        </p:nvSpPr>
        <p:spPr>
          <a:xfrm>
            <a:off x="4627561" y="3960813"/>
            <a:ext cx="1365249" cy="276999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it-IT" sz="1200"/>
              <a:t>Pari opportunità</a:t>
            </a:r>
          </a:p>
        </p:txBody>
      </p:sp>
      <p:sp>
        <p:nvSpPr>
          <p:cNvPr id="10" name="CasellaDiTesto 20018">
            <a:extLst>
              <a:ext uri="{FF2B5EF4-FFF2-40B4-BE49-F238E27FC236}">
                <a16:creationId xmlns:a16="http://schemas.microsoft.com/office/drawing/2014/main" id="{2237AC1E-8C79-3D51-7915-EDD5ACFC51D7}"/>
              </a:ext>
            </a:extLst>
          </p:cNvPr>
          <p:cNvSpPr txBox="1"/>
          <p:nvPr/>
        </p:nvSpPr>
        <p:spPr>
          <a:xfrm>
            <a:off x="6151561" y="3960813"/>
            <a:ext cx="1365249" cy="461665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it-IT" sz="1200"/>
              <a:t>Crisi, transizioni e riconversioni</a:t>
            </a:r>
          </a:p>
        </p:txBody>
      </p:sp>
      <p:sp>
        <p:nvSpPr>
          <p:cNvPr id="11" name="CasellaDiTesto 20019">
            <a:extLst>
              <a:ext uri="{FF2B5EF4-FFF2-40B4-BE49-F238E27FC236}">
                <a16:creationId xmlns:a16="http://schemas.microsoft.com/office/drawing/2014/main" id="{D88A37E0-F4BC-D4EB-338B-892C82C18E5E}"/>
              </a:ext>
            </a:extLst>
          </p:cNvPr>
          <p:cNvSpPr txBox="1"/>
          <p:nvPr/>
        </p:nvSpPr>
        <p:spPr>
          <a:xfrm>
            <a:off x="7627936" y="3968750"/>
            <a:ext cx="1365249" cy="461665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it-IT" sz="1200"/>
              <a:t>Economia sociale</a:t>
            </a:r>
          </a:p>
        </p:txBody>
      </p:sp>
      <p:pic>
        <p:nvPicPr>
          <p:cNvPr id="3" name="Immagine 2" descr="Immagine che contiene testo, schermata, Blu elettrico, Carattere&#10;&#10;Il contenuto generato dall&amp;#39;IA potrebbe non essere corretto.">
            <a:extLst>
              <a:ext uri="{FF2B5EF4-FFF2-40B4-BE49-F238E27FC236}">
                <a16:creationId xmlns:a16="http://schemas.microsoft.com/office/drawing/2014/main" id="{489C42A9-0DAA-1746-37B6-AC0151A271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751" y="149103"/>
            <a:ext cx="2637692" cy="661622"/>
          </a:xfrm>
          <a:prstGeom prst="rect">
            <a:avLst/>
          </a:prstGeom>
        </p:spPr>
      </p:pic>
      <p:sp>
        <p:nvSpPr>
          <p:cNvPr id="13" name="Rettangolo 12">
            <a:extLst>
              <a:ext uri="{FF2B5EF4-FFF2-40B4-BE49-F238E27FC236}">
                <a16:creationId xmlns:a16="http://schemas.microsoft.com/office/drawing/2014/main" id="{5CB5A944-9B7E-C6D4-03B1-614AAFE110D6}"/>
              </a:ext>
            </a:extLst>
          </p:cNvPr>
          <p:cNvSpPr/>
          <p:nvPr/>
        </p:nvSpPr>
        <p:spPr>
          <a:xfrm>
            <a:off x="3135312" y="71437"/>
            <a:ext cx="2706687" cy="666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31178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19100">
            <a:extLst>
              <a:ext uri="{FF2B5EF4-FFF2-40B4-BE49-F238E27FC236}">
                <a16:creationId xmlns:a16="http://schemas.microsoft.com/office/drawing/2014/main" id="{E11800E4-416E-DCB4-40AC-301E38500022}"/>
              </a:ext>
            </a:extLst>
          </p:cNvPr>
          <p:cNvSpPr txBox="1"/>
          <p:nvPr/>
        </p:nvSpPr>
        <p:spPr>
          <a:xfrm>
            <a:off x="292466" y="1758462"/>
            <a:ext cx="3245829" cy="1384995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it-IT" sz="2800" b="1"/>
              <a:t>LE ATTIVITA' DEL COMUNE DELLA SPEZIA</a:t>
            </a:r>
            <a:endParaRPr lang="it-IT" sz="2800"/>
          </a:p>
        </p:txBody>
      </p:sp>
      <p:graphicFrame>
        <p:nvGraphicFramePr>
          <p:cNvPr id="6" name="Diagramma 5">
            <a:extLst>
              <a:ext uri="{FF2B5EF4-FFF2-40B4-BE49-F238E27FC236}">
                <a16:creationId xmlns:a16="http://schemas.microsoft.com/office/drawing/2014/main" id="{F637214B-ED5B-CF53-20EA-A253DDF2B9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027588"/>
              </p:ext>
            </p:extLst>
          </p:nvPr>
        </p:nvGraphicFramePr>
        <p:xfrm>
          <a:off x="3960812" y="584200"/>
          <a:ext cx="4960937" cy="424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Immagine 2" descr="Immagine che contiene testo, schermata, Blu elettrico, Carattere&#10;&#10;Il contenuto generato dall&amp;#39;IA potrebbe non essere corretto.">
            <a:extLst>
              <a:ext uri="{FF2B5EF4-FFF2-40B4-BE49-F238E27FC236}">
                <a16:creationId xmlns:a16="http://schemas.microsoft.com/office/drawing/2014/main" id="{856DC8CE-0C84-A0DE-6E9E-9BCB3901E8A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751" y="149103"/>
            <a:ext cx="2637692" cy="661622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5EC9F063-5658-8ECB-2C79-39853140A211}"/>
              </a:ext>
            </a:extLst>
          </p:cNvPr>
          <p:cNvSpPr/>
          <p:nvPr/>
        </p:nvSpPr>
        <p:spPr>
          <a:xfrm>
            <a:off x="3135312" y="71437"/>
            <a:ext cx="2706687" cy="666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03228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19100">
            <a:extLst>
              <a:ext uri="{FF2B5EF4-FFF2-40B4-BE49-F238E27FC236}">
                <a16:creationId xmlns:a16="http://schemas.microsoft.com/office/drawing/2014/main" id="{BCD1F373-A3CF-64C5-629A-E74F2E837C00}"/>
              </a:ext>
            </a:extLst>
          </p:cNvPr>
          <p:cNvSpPr txBox="1"/>
          <p:nvPr/>
        </p:nvSpPr>
        <p:spPr>
          <a:xfrm>
            <a:off x="2945089" y="887134"/>
            <a:ext cx="3245829" cy="52322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it-IT" sz="2800" b="1"/>
              <a:t>OUTPUT ATTESI</a:t>
            </a:r>
          </a:p>
        </p:txBody>
      </p:sp>
      <p:graphicFrame>
        <p:nvGraphicFramePr>
          <p:cNvPr id="6" name="Diagramma 5">
            <a:extLst>
              <a:ext uri="{FF2B5EF4-FFF2-40B4-BE49-F238E27FC236}">
                <a16:creationId xmlns:a16="http://schemas.microsoft.com/office/drawing/2014/main" id="{543ADFE8-6EDF-D5FC-6449-887DA09158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93519449"/>
              </p:ext>
            </p:extLst>
          </p:nvPr>
        </p:nvGraphicFramePr>
        <p:xfrm>
          <a:off x="777875" y="-3175"/>
          <a:ext cx="7588250" cy="56975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Immagine 2" descr="Immagine che contiene testo, schermata, Blu elettrico, Carattere&#10;&#10;Il contenuto generato dall&amp;#39;IA potrebbe non essere corretto.">
            <a:extLst>
              <a:ext uri="{FF2B5EF4-FFF2-40B4-BE49-F238E27FC236}">
                <a16:creationId xmlns:a16="http://schemas.microsoft.com/office/drawing/2014/main" id="{690F3657-0440-BB44-BAF0-48FE802C06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751" y="149103"/>
            <a:ext cx="2637692" cy="661622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5DB148AF-F954-CD96-FF2A-1A35D51C9E83}"/>
              </a:ext>
            </a:extLst>
          </p:cNvPr>
          <p:cNvSpPr/>
          <p:nvPr/>
        </p:nvSpPr>
        <p:spPr>
          <a:xfrm>
            <a:off x="3135312" y="71437"/>
            <a:ext cx="2706687" cy="666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18018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19100">
            <a:extLst>
              <a:ext uri="{FF2B5EF4-FFF2-40B4-BE49-F238E27FC236}">
                <a16:creationId xmlns:a16="http://schemas.microsoft.com/office/drawing/2014/main" id="{450D81D5-A846-CD09-AD90-6FFF01AA5601}"/>
              </a:ext>
            </a:extLst>
          </p:cNvPr>
          <p:cNvSpPr txBox="1"/>
          <p:nvPr/>
        </p:nvSpPr>
        <p:spPr>
          <a:xfrm>
            <a:off x="402369" y="4366846"/>
            <a:ext cx="8338038" cy="369332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it-IT" sz="1800" b="1"/>
              <a:t>Pagina Progetto: </a:t>
            </a:r>
            <a:r>
              <a:rPr lang="it-IT" sz="1800" dirty="0">
                <a:hlinkClick r:id="rId2"/>
              </a:rPr>
              <a:t>https://interreg-marittimo.eu/web/be-stream-power/progetto</a:t>
            </a:r>
            <a:r>
              <a:rPr lang="it-IT" sz="1800" dirty="0"/>
              <a:t> </a:t>
            </a:r>
            <a:endParaRPr lang="it-IT" sz="1800" b="1" dirty="0"/>
          </a:p>
        </p:txBody>
      </p:sp>
      <p:pic>
        <p:nvPicPr>
          <p:cNvPr id="3" name="Immagine 2" descr="Immagine che contiene testo, schermata, Blu elettrico, Carattere&#10;&#10;Il contenuto generato dall&amp;#39;IA potrebbe non essere corretto.">
            <a:extLst>
              <a:ext uri="{FF2B5EF4-FFF2-40B4-BE49-F238E27FC236}">
                <a16:creationId xmlns:a16="http://schemas.microsoft.com/office/drawing/2014/main" id="{6316357E-568D-2B38-83F6-12D483CC2D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1" y="149103"/>
            <a:ext cx="2637692" cy="661622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0354766F-597D-F6FA-6D03-CE054D04B331}"/>
              </a:ext>
            </a:extLst>
          </p:cNvPr>
          <p:cNvSpPr/>
          <p:nvPr/>
        </p:nvSpPr>
        <p:spPr>
          <a:xfrm>
            <a:off x="3135312" y="71437"/>
            <a:ext cx="2706687" cy="666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8" name="Immagine 7" descr="Immagine che contiene testo, schermata, Carattere, logo&#10;&#10;Il contenuto generato dall&amp;#39;IA potrebbe non essere corretto.">
            <a:extLst>
              <a:ext uri="{FF2B5EF4-FFF2-40B4-BE49-F238E27FC236}">
                <a16:creationId xmlns:a16="http://schemas.microsoft.com/office/drawing/2014/main" id="{D5FD7C71-8302-F64B-1FF9-5E16F57151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1890" y="967154"/>
            <a:ext cx="4940219" cy="3209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5292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C02AB0-8593-141C-1AA8-26DFF21D99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55DBF45D-B166-A061-276F-56B51446F14A}"/>
              </a:ext>
            </a:extLst>
          </p:cNvPr>
          <p:cNvSpPr txBox="1"/>
          <p:nvPr/>
        </p:nvSpPr>
        <p:spPr>
          <a:xfrm>
            <a:off x="1301749" y="2222500"/>
            <a:ext cx="6540500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it-IT" sz="4000" b="1"/>
              <a:t>GRAZIE PER L'ASCOLTO</a:t>
            </a:r>
          </a:p>
        </p:txBody>
      </p:sp>
      <p:pic>
        <p:nvPicPr>
          <p:cNvPr id="3" name="Immagine 2" descr="Immagine che contiene testo, schermata, Blu elettrico, Carattere&#10;&#10;Il contenuto generato dall&amp;#39;IA potrebbe non essere corretto.">
            <a:extLst>
              <a:ext uri="{FF2B5EF4-FFF2-40B4-BE49-F238E27FC236}">
                <a16:creationId xmlns:a16="http://schemas.microsoft.com/office/drawing/2014/main" id="{A20A013C-FB7E-0FD9-3338-351CE907B4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1" y="149103"/>
            <a:ext cx="2637692" cy="661622"/>
          </a:xfrm>
          <a:prstGeom prst="rect">
            <a:avLst/>
          </a:prstGeom>
        </p:spPr>
      </p:pic>
      <p:sp>
        <p:nvSpPr>
          <p:cNvPr id="5" name="Rettangolo 4">
            <a:extLst>
              <a:ext uri="{FF2B5EF4-FFF2-40B4-BE49-F238E27FC236}">
                <a16:creationId xmlns:a16="http://schemas.microsoft.com/office/drawing/2014/main" id="{098CD6C5-F0BD-2A09-0A92-288BD22BC8ED}"/>
              </a:ext>
            </a:extLst>
          </p:cNvPr>
          <p:cNvSpPr/>
          <p:nvPr/>
        </p:nvSpPr>
        <p:spPr>
          <a:xfrm>
            <a:off x="3135312" y="71437"/>
            <a:ext cx="2706687" cy="666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90366222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974</Words>
  <Application>Microsoft Office PowerPoint</Application>
  <PresentationFormat>Presentazione su schermo (16:9)</PresentationFormat>
  <Paragraphs>73</Paragraphs>
  <Slides>9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3" baseType="lpstr">
      <vt:lpstr>Helvetica Neue</vt:lpstr>
      <vt:lpstr>Arial</vt:lpstr>
      <vt:lpstr>Poppins Bold</vt:lpstr>
      <vt:lpstr>Simple Light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Chiara cb. Bianchi</dc:creator>
  <cp:lastModifiedBy>Chiara cb. Bianchi</cp:lastModifiedBy>
  <cp:revision>472</cp:revision>
  <dcterms:modified xsi:type="dcterms:W3CDTF">2026-05-06T11:05:06Z</dcterms:modified>
</cp:coreProperties>
</file>